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3" r:id="rId25"/>
    <p:sldId id="284" r:id="rId26"/>
    <p:sldId id="278" r:id="rId27"/>
    <p:sldId id="279" r:id="rId28"/>
    <p:sldId id="280" r:id="rId29"/>
    <p:sldId id="285" r:id="rId30"/>
    <p:sldId id="286" r:id="rId31"/>
    <p:sldId id="287" r:id="rId32"/>
    <p:sldId id="288" r:id="rId33"/>
    <p:sldId id="289" r:id="rId34"/>
    <p:sldId id="281" r:id="rId35"/>
    <p:sldId id="282"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259E3F2-297E-43E9-A83F-F477F35D8C5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259E3F2-297E-43E9-A83F-F477F35D8C5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259E3F2-297E-43E9-A83F-F477F35D8C5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259E3F2-297E-43E9-A83F-F477F35D8C5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2259E3F2-297E-43E9-A83F-F477F35D8C5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259E3F2-297E-43E9-A83F-F477F35D8C5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259E3F2-297E-43E9-A83F-F477F35D8C5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259E3F2-297E-43E9-A83F-F477F35D8C5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9E3F2-297E-43E9-A83F-F477F35D8C5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259E3F2-297E-43E9-A83F-F477F35D8C5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259E3F2-297E-43E9-A83F-F477F35D8C5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F50E42-5991-4129-A911-AFF9778C49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9E3F2-297E-43E9-A83F-F477F35D8C5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50E42-5991-4129-A911-AFF9778C49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mygreatlearning.com/blog/what-is-regress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2155" y="4267200"/>
            <a:ext cx="9144000" cy="865086"/>
          </a:xfrm>
        </p:spPr>
        <p:txBody>
          <a:bodyPr>
            <a:normAutofit fontScale="90000"/>
          </a:bodyPr>
          <a:lstStyle/>
          <a:p>
            <a:r>
              <a:rPr lang="en-US" b="1" dirty="0"/>
              <a:t>UNIT-2</a:t>
            </a:r>
            <a:endParaRPr lang="en-US" b="1" dirty="0"/>
          </a:p>
        </p:txBody>
      </p:sp>
      <p:sp>
        <p:nvSpPr>
          <p:cNvPr id="3" name="Subtitle 2"/>
          <p:cNvSpPr>
            <a:spLocks noGrp="1"/>
          </p:cNvSpPr>
          <p:nvPr>
            <p:ph type="subTitle" idx="1"/>
          </p:nvPr>
        </p:nvSpPr>
        <p:spPr>
          <a:xfrm>
            <a:off x="1632155" y="1527431"/>
            <a:ext cx="9144000" cy="812646"/>
          </a:xfrm>
        </p:spPr>
        <p:txBody>
          <a:bodyPr>
            <a:normAutofit/>
          </a:bodyPr>
          <a:lstStyle/>
          <a:p>
            <a:r>
              <a:rPr lang="en-US" sz="4400" dirty="0">
                <a:latin typeface="Azonix" pitchFamily="50" charset="0"/>
              </a:rPr>
              <a:t>SML</a:t>
            </a:r>
            <a:endParaRPr lang="en-US" sz="4400" dirty="0">
              <a:latin typeface="Azonix"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4575"/>
          </a:xfrm>
        </p:spPr>
        <p:txBody>
          <a:bodyPr>
            <a:normAutofit/>
          </a:bodyPr>
          <a:lstStyle/>
          <a:p>
            <a:pPr algn="ctr"/>
            <a:r>
              <a:rPr lang="en-US" sz="3200" b="1" dirty="0">
                <a:solidFill>
                  <a:srgbClr val="FF0000"/>
                </a:solidFill>
                <a:latin typeface="Azonix" pitchFamily="50" charset="0"/>
              </a:rPr>
              <a:t>Compensating factors </a:t>
            </a:r>
            <a:r>
              <a:rPr lang="en-US" sz="3200" b="1" dirty="0">
                <a:latin typeface="Azonix" pitchFamily="50" charset="0"/>
              </a:rPr>
              <a:t>in </a:t>
            </a:r>
            <a:r>
              <a:rPr lang="en-US" sz="3200" b="1" dirty="0">
                <a:solidFill>
                  <a:srgbClr val="C00000"/>
                </a:solidFill>
                <a:latin typeface="Azonix" pitchFamily="50" charset="0"/>
              </a:rPr>
              <a:t>machine</a:t>
            </a:r>
            <a:br>
              <a:rPr lang="en-US" sz="3200" b="1" dirty="0">
                <a:solidFill>
                  <a:srgbClr val="C00000"/>
                </a:solidFill>
                <a:latin typeface="Azonix" pitchFamily="50" charset="0"/>
              </a:rPr>
            </a:br>
            <a:r>
              <a:rPr lang="en-US" sz="3200" b="1" dirty="0">
                <a:solidFill>
                  <a:srgbClr val="C00000"/>
                </a:solidFill>
                <a:latin typeface="Azonix" pitchFamily="50" charset="0"/>
              </a:rPr>
              <a:t>learning models</a:t>
            </a:r>
            <a:endParaRPr lang="en-US" sz="3200" dirty="0"/>
          </a:p>
        </p:txBody>
      </p:sp>
      <p:pic>
        <p:nvPicPr>
          <p:cNvPr id="4" name="Picture 3"/>
          <p:cNvPicPr>
            <a:picLocks noChangeAspect="1"/>
          </p:cNvPicPr>
          <p:nvPr/>
        </p:nvPicPr>
        <p:blipFill>
          <a:blip r:embed="rId1"/>
          <a:stretch>
            <a:fillRect/>
          </a:stretch>
        </p:blipFill>
        <p:spPr>
          <a:xfrm>
            <a:off x="323850" y="1409699"/>
            <a:ext cx="11214566" cy="41061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7"/>
            <a:ext cx="10515600" cy="863907"/>
          </a:xfrm>
        </p:spPr>
        <p:txBody>
          <a:bodyPr/>
          <a:lstStyle/>
          <a:p>
            <a:pPr algn="ctr"/>
            <a:r>
              <a:rPr lang="en-US" b="1" dirty="0">
                <a:solidFill>
                  <a:srgbClr val="FF0000"/>
                </a:solidFill>
              </a:rPr>
              <a:t>Assumptions of Linear Regression</a:t>
            </a:r>
            <a:endParaRPr lang="en-US" b="1" dirty="0">
              <a:solidFill>
                <a:srgbClr val="FF0000"/>
              </a:solidFill>
            </a:endParaRPr>
          </a:p>
        </p:txBody>
      </p:sp>
      <p:sp>
        <p:nvSpPr>
          <p:cNvPr id="3" name="Content Placeholder 2"/>
          <p:cNvSpPr>
            <a:spLocks noGrp="1"/>
          </p:cNvSpPr>
          <p:nvPr>
            <p:ph idx="1"/>
          </p:nvPr>
        </p:nvSpPr>
        <p:spPr>
          <a:xfrm>
            <a:off x="363793" y="1061884"/>
            <a:ext cx="11464413" cy="5338916"/>
          </a:xfrm>
        </p:spPr>
        <p:txBody>
          <a:bodyPr>
            <a:normAutofit/>
          </a:bodyPr>
          <a:lstStyle/>
          <a:p>
            <a:r>
              <a:rPr lang="en-US" sz="3200" dirty="0"/>
              <a:t>Linear regression has the following assumptions, failing which the linear regression model does not hold true:</a:t>
            </a:r>
            <a:endParaRPr lang="en-US" sz="3200" dirty="0"/>
          </a:p>
          <a:p>
            <a:endParaRPr lang="en-US" sz="3200" dirty="0"/>
          </a:p>
          <a:p>
            <a:pPr lvl="1"/>
            <a:r>
              <a:rPr lang="en-US" sz="3200" dirty="0"/>
              <a:t>The dependent variable should be a linear combination of independent variables</a:t>
            </a:r>
            <a:endParaRPr lang="en-US" sz="3200" dirty="0"/>
          </a:p>
          <a:p>
            <a:pPr lvl="1"/>
            <a:endParaRPr lang="en-US" sz="800" dirty="0"/>
          </a:p>
          <a:p>
            <a:pPr lvl="1"/>
            <a:r>
              <a:rPr lang="en-US" sz="3200" dirty="0"/>
              <a:t>No autocorrelation in error terms</a:t>
            </a:r>
            <a:endParaRPr lang="en-US" sz="3200" dirty="0"/>
          </a:p>
          <a:p>
            <a:pPr lvl="1"/>
            <a:endParaRPr lang="en-US" sz="800" dirty="0"/>
          </a:p>
          <a:p>
            <a:pPr lvl="1"/>
            <a:r>
              <a:rPr lang="en-US" sz="3200" dirty="0"/>
              <a:t>Errors should have zero mean and be normally distributed</a:t>
            </a:r>
            <a:endParaRPr lang="en-US" sz="3200" dirty="0"/>
          </a:p>
          <a:p>
            <a:pPr lvl="1"/>
            <a:endParaRPr lang="en-US" sz="800" dirty="0"/>
          </a:p>
          <a:p>
            <a:pPr lvl="1"/>
            <a:r>
              <a:rPr lang="en-US" sz="3200" dirty="0"/>
              <a:t>No or little multi-collinearity</a:t>
            </a:r>
            <a:endParaRPr lang="en-US" sz="3200" dirty="0"/>
          </a:p>
          <a:p>
            <a:pPr lvl="1"/>
            <a:endParaRPr lang="en-US" sz="800" dirty="0"/>
          </a:p>
          <a:p>
            <a:pPr lvl="1"/>
            <a:r>
              <a:rPr lang="en-US" sz="3200" dirty="0"/>
              <a:t>Error terms should be homoscedastic</a:t>
            </a:r>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70"/>
            <a:ext cx="10515600" cy="913069"/>
          </a:xfrm>
        </p:spPr>
        <p:txBody>
          <a:bodyPr>
            <a:normAutofit/>
          </a:bodyPr>
          <a:lstStyle/>
          <a:p>
            <a:r>
              <a:rPr lang="en-US" sz="2800" b="1" dirty="0">
                <a:solidFill>
                  <a:srgbClr val="00B0F0"/>
                </a:solidFill>
              </a:rPr>
              <a:t>a.) The dependent variable should be a linear combination of    </a:t>
            </a:r>
            <a:br>
              <a:rPr lang="en-US" sz="2800" b="1" dirty="0">
                <a:solidFill>
                  <a:srgbClr val="00B0F0"/>
                </a:solidFill>
              </a:rPr>
            </a:br>
            <a:r>
              <a:rPr lang="en-US" sz="2800" b="1" dirty="0">
                <a:solidFill>
                  <a:srgbClr val="00B0F0"/>
                </a:solidFill>
              </a:rPr>
              <a:t>      independent variables</a:t>
            </a:r>
            <a:endParaRPr lang="en-US" sz="2800" b="1" dirty="0">
              <a:solidFill>
                <a:srgbClr val="00B0F0"/>
              </a:solidFill>
            </a:endParaRPr>
          </a:p>
        </p:txBody>
      </p:sp>
      <p:sp>
        <p:nvSpPr>
          <p:cNvPr id="3" name="Content Placeholder 2"/>
          <p:cNvSpPr>
            <a:spLocks noGrp="1"/>
          </p:cNvSpPr>
          <p:nvPr>
            <p:ph idx="1"/>
          </p:nvPr>
        </p:nvSpPr>
        <p:spPr>
          <a:xfrm>
            <a:off x="462116" y="1238864"/>
            <a:ext cx="11287432" cy="5299587"/>
          </a:xfrm>
        </p:spPr>
        <p:txBody>
          <a:bodyPr/>
          <a:lstStyle/>
          <a:p>
            <a:r>
              <a:rPr lang="en-US" i="1" dirty="0"/>
              <a:t>Y </a:t>
            </a:r>
            <a:r>
              <a:rPr lang="en-US" dirty="0"/>
              <a:t>should be a linear combination of </a:t>
            </a:r>
            <a:r>
              <a:rPr lang="en-US" i="1" dirty="0"/>
              <a:t>X </a:t>
            </a:r>
            <a:r>
              <a:rPr lang="en-US" dirty="0"/>
              <a:t>variables. Please note, in the following equation, </a:t>
            </a:r>
            <a:r>
              <a:rPr lang="en-US" i="1" dirty="0"/>
              <a:t>X2 </a:t>
            </a:r>
            <a:r>
              <a:rPr lang="en-US" dirty="0"/>
              <a:t>has raised to the power of </a:t>
            </a:r>
            <a:r>
              <a:rPr lang="en-US" i="1" dirty="0"/>
              <a:t>2</a:t>
            </a:r>
            <a:r>
              <a:rPr lang="en-US" dirty="0"/>
              <a:t>.</a:t>
            </a:r>
            <a:endParaRPr lang="en-US" dirty="0"/>
          </a:p>
        </p:txBody>
      </p:sp>
      <p:pic>
        <p:nvPicPr>
          <p:cNvPr id="4" name="Picture 3"/>
          <p:cNvPicPr>
            <a:picLocks noChangeAspect="1"/>
          </p:cNvPicPr>
          <p:nvPr/>
        </p:nvPicPr>
        <p:blipFill>
          <a:blip r:embed="rId1"/>
          <a:stretch>
            <a:fillRect/>
          </a:stretch>
        </p:blipFill>
        <p:spPr>
          <a:xfrm>
            <a:off x="595235" y="3705456"/>
            <a:ext cx="4010025" cy="504825"/>
          </a:xfrm>
          <a:prstGeom prst="rect">
            <a:avLst/>
          </a:prstGeom>
        </p:spPr>
      </p:pic>
      <p:pic>
        <p:nvPicPr>
          <p:cNvPr id="5" name="Picture 4"/>
          <p:cNvPicPr>
            <a:picLocks noChangeAspect="1"/>
          </p:cNvPicPr>
          <p:nvPr/>
        </p:nvPicPr>
        <p:blipFill>
          <a:blip r:embed="rId2"/>
          <a:stretch>
            <a:fillRect/>
          </a:stretch>
        </p:blipFill>
        <p:spPr>
          <a:xfrm>
            <a:off x="4738379" y="2590032"/>
            <a:ext cx="7246014" cy="32404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803"/>
            <a:ext cx="10515600" cy="824578"/>
          </a:xfrm>
        </p:spPr>
        <p:txBody>
          <a:bodyPr>
            <a:normAutofit fontScale="90000"/>
          </a:bodyPr>
          <a:lstStyle/>
          <a:p>
            <a:r>
              <a:rPr lang="en-US" sz="3200" b="1" dirty="0">
                <a:solidFill>
                  <a:srgbClr val="00B0F0"/>
                </a:solidFill>
              </a:rPr>
              <a:t>a.) The dependent variable should be a linear combination of    </a:t>
            </a:r>
            <a:br>
              <a:rPr lang="en-US" sz="3200" b="1" dirty="0">
                <a:solidFill>
                  <a:srgbClr val="00B0F0"/>
                </a:solidFill>
              </a:rPr>
            </a:br>
            <a:r>
              <a:rPr lang="en-US" sz="3200" b="1" dirty="0">
                <a:solidFill>
                  <a:srgbClr val="00B0F0"/>
                </a:solidFill>
              </a:rPr>
              <a:t>      independent variables</a:t>
            </a:r>
            <a:endParaRPr lang="en-US" sz="3200" dirty="0"/>
          </a:p>
        </p:txBody>
      </p:sp>
      <p:sp>
        <p:nvSpPr>
          <p:cNvPr id="3" name="Content Placeholder 2"/>
          <p:cNvSpPr>
            <a:spLocks noGrp="1"/>
          </p:cNvSpPr>
          <p:nvPr>
            <p:ph idx="1"/>
          </p:nvPr>
        </p:nvSpPr>
        <p:spPr>
          <a:xfrm>
            <a:off x="838200" y="1435510"/>
            <a:ext cx="10515600" cy="4741453"/>
          </a:xfrm>
        </p:spPr>
        <p:txBody>
          <a:bodyPr/>
          <a:lstStyle/>
          <a:p>
            <a:pPr algn="just"/>
            <a:r>
              <a:rPr lang="en-US" dirty="0"/>
              <a:t>In sample graph, initially, linear regression was applied and the errors seem to have a pattern rather than being pure white noise.</a:t>
            </a:r>
            <a:endParaRPr lang="en-US" dirty="0"/>
          </a:p>
          <a:p>
            <a:pPr algn="just"/>
            <a:endParaRPr lang="en-US" dirty="0"/>
          </a:p>
          <a:p>
            <a:pPr algn="just"/>
            <a:r>
              <a:rPr lang="en-US" dirty="0"/>
              <a:t>In this case, it is simply showing the presence of non-linearity. </a:t>
            </a:r>
            <a:endParaRPr lang="en-US" dirty="0"/>
          </a:p>
          <a:p>
            <a:pPr algn="just"/>
            <a:endParaRPr lang="en-US" dirty="0"/>
          </a:p>
          <a:p>
            <a:pPr algn="just"/>
            <a:r>
              <a:rPr lang="en-US" dirty="0"/>
              <a:t>After increasing the power of the polynomial value, now the errors simply look like white noise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2"/>
            <a:ext cx="10515600" cy="598436"/>
          </a:xfrm>
        </p:spPr>
        <p:txBody>
          <a:bodyPr>
            <a:normAutofit/>
          </a:bodyPr>
          <a:lstStyle/>
          <a:p>
            <a:r>
              <a:rPr lang="en-US" sz="3600" b="1" dirty="0">
                <a:solidFill>
                  <a:srgbClr val="00B0F0"/>
                </a:solidFill>
              </a:rPr>
              <a:t>b.) No autocorrelation in error terms:</a:t>
            </a:r>
            <a:endParaRPr lang="en-US" sz="3600" b="1" dirty="0">
              <a:solidFill>
                <a:srgbClr val="00B0F0"/>
              </a:solidFill>
            </a:endParaRPr>
          </a:p>
        </p:txBody>
      </p:sp>
      <p:sp>
        <p:nvSpPr>
          <p:cNvPr id="3" name="Content Placeholder 2"/>
          <p:cNvSpPr>
            <a:spLocks noGrp="1"/>
          </p:cNvSpPr>
          <p:nvPr>
            <p:ph idx="1"/>
          </p:nvPr>
        </p:nvSpPr>
        <p:spPr>
          <a:xfrm>
            <a:off x="471948" y="983226"/>
            <a:ext cx="10881852" cy="5193737"/>
          </a:xfrm>
        </p:spPr>
        <p:txBody>
          <a:bodyPr>
            <a:normAutofit lnSpcReduction="10000"/>
          </a:bodyPr>
          <a:lstStyle/>
          <a:p>
            <a:r>
              <a:rPr lang="en-US" dirty="0"/>
              <a:t>Presence of correlation in error terms penalized model accuracy.</a:t>
            </a:r>
            <a:endParaRPr lang="en-US" dirty="0"/>
          </a:p>
          <a:p>
            <a:endParaRPr lang="en-US" dirty="0"/>
          </a:p>
          <a:p>
            <a:r>
              <a:rPr lang="en-US" dirty="0"/>
              <a:t>How to diagnose:</a:t>
            </a:r>
            <a:endParaRPr lang="en-US" dirty="0"/>
          </a:p>
          <a:p>
            <a:pPr marL="0" indent="0">
              <a:buNone/>
            </a:pPr>
            <a:r>
              <a:rPr lang="en-US" dirty="0"/>
              <a:t>	 Look for the Durbin-Watson test.</a:t>
            </a:r>
            <a:endParaRPr lang="en-US" dirty="0"/>
          </a:p>
          <a:p>
            <a:pPr marL="0" indent="0">
              <a:buNone/>
            </a:pPr>
            <a:r>
              <a:rPr lang="en-US" dirty="0"/>
              <a:t>          Durbin-Watson's </a:t>
            </a:r>
            <a:r>
              <a:rPr lang="en-US" i="1" dirty="0"/>
              <a:t>d </a:t>
            </a:r>
            <a:r>
              <a:rPr lang="en-US" dirty="0"/>
              <a:t>tests the null hypothesis that the residuals are not linearly auto correlated. </a:t>
            </a:r>
            <a:endParaRPr lang="en-US" dirty="0"/>
          </a:p>
          <a:p>
            <a:endParaRPr lang="en-US" dirty="0"/>
          </a:p>
          <a:p>
            <a:r>
              <a:rPr lang="en-US" dirty="0"/>
              <a:t>While </a:t>
            </a:r>
            <a:r>
              <a:rPr lang="en-US" b="1" i="1" dirty="0"/>
              <a:t>d</a:t>
            </a:r>
            <a:r>
              <a:rPr lang="en-US" i="1" dirty="0"/>
              <a:t> </a:t>
            </a:r>
            <a:r>
              <a:rPr lang="en-US" dirty="0"/>
              <a:t>can lie between </a:t>
            </a:r>
            <a:r>
              <a:rPr lang="en-US" i="1" dirty="0"/>
              <a:t>0 </a:t>
            </a:r>
            <a:r>
              <a:rPr lang="en-US" dirty="0"/>
              <a:t>and </a:t>
            </a:r>
            <a:r>
              <a:rPr lang="en-US" i="1" dirty="0"/>
              <a:t>4</a:t>
            </a:r>
            <a:r>
              <a:rPr lang="en-US" dirty="0"/>
              <a:t>, </a:t>
            </a:r>
            <a:endParaRPr lang="en-US" dirty="0"/>
          </a:p>
          <a:p>
            <a:pPr marL="0" indent="0">
              <a:buNone/>
            </a:pPr>
            <a:r>
              <a:rPr lang="en-US" dirty="0"/>
              <a:t>                      if </a:t>
            </a:r>
            <a:r>
              <a:rPr lang="en-US" i="1" dirty="0"/>
              <a:t>d ≈ 2 </a:t>
            </a:r>
            <a:r>
              <a:rPr lang="en-US" dirty="0"/>
              <a:t>indicates no autocorrelation,</a:t>
            </a:r>
            <a:endParaRPr lang="en-US" dirty="0"/>
          </a:p>
          <a:p>
            <a:pPr marL="0" indent="0">
              <a:buNone/>
            </a:pPr>
            <a:r>
              <a:rPr lang="en-US" dirty="0"/>
              <a:t>                               </a:t>
            </a:r>
            <a:r>
              <a:rPr lang="en-US" i="1" dirty="0"/>
              <a:t>0&lt;d&lt;2 </a:t>
            </a:r>
            <a:r>
              <a:rPr lang="en-US" dirty="0"/>
              <a:t>implies positive autocorrelation, and </a:t>
            </a:r>
            <a:endParaRPr lang="en-US" dirty="0"/>
          </a:p>
          <a:p>
            <a:pPr marL="0" indent="0">
              <a:buNone/>
            </a:pPr>
            <a:r>
              <a:rPr lang="en-US" i="1" dirty="0"/>
              <a:t>                               2&lt;d&lt;4 </a:t>
            </a:r>
            <a:r>
              <a:rPr lang="en-US" dirty="0"/>
              <a:t>indicates negative autocorrelation.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3572"/>
          </a:xfrm>
        </p:spPr>
        <p:txBody>
          <a:bodyPr>
            <a:normAutofit/>
          </a:bodyPr>
          <a:lstStyle/>
          <a:p>
            <a:r>
              <a:rPr lang="en-US" sz="3200" b="1" dirty="0">
                <a:solidFill>
                  <a:srgbClr val="00B0F0"/>
                </a:solidFill>
              </a:rPr>
              <a:t>c.) Error should have zero mean and be normally distributed:</a:t>
            </a:r>
            <a:endParaRPr lang="en-US" sz="3200" b="1" dirty="0">
              <a:solidFill>
                <a:srgbClr val="00B0F0"/>
              </a:solidFill>
            </a:endParaRPr>
          </a:p>
        </p:txBody>
      </p:sp>
      <p:sp>
        <p:nvSpPr>
          <p:cNvPr id="3" name="Content Placeholder 2"/>
          <p:cNvSpPr>
            <a:spLocks noGrp="1"/>
          </p:cNvSpPr>
          <p:nvPr>
            <p:ph idx="1"/>
          </p:nvPr>
        </p:nvSpPr>
        <p:spPr>
          <a:xfrm>
            <a:off x="403122" y="1425677"/>
            <a:ext cx="11405419" cy="4751286"/>
          </a:xfrm>
        </p:spPr>
        <p:txBody>
          <a:bodyPr/>
          <a:lstStyle/>
          <a:p>
            <a:r>
              <a:rPr lang="en-US" b="1" dirty="0"/>
              <a:t>Errors</a:t>
            </a:r>
            <a:r>
              <a:rPr lang="en-US" dirty="0"/>
              <a:t> should have </a:t>
            </a:r>
            <a:r>
              <a:rPr lang="en-US" b="1" u="sng" dirty="0"/>
              <a:t>zero </a:t>
            </a:r>
            <a:r>
              <a:rPr lang="en-US" dirty="0"/>
              <a:t>mean for the model to create an unbiased estimate.</a:t>
            </a:r>
            <a:endParaRPr lang="en-US" dirty="0"/>
          </a:p>
          <a:p>
            <a:endParaRPr lang="en-US" dirty="0"/>
          </a:p>
          <a:p>
            <a:r>
              <a:rPr lang="en-US" dirty="0"/>
              <a:t> Plotting the errors will show the distribution of errors. </a:t>
            </a:r>
            <a:endParaRPr lang="en-US" dirty="0"/>
          </a:p>
          <a:p>
            <a:pPr marL="0" indent="0">
              <a:buNone/>
            </a:pPr>
            <a:endParaRPr lang="en-US" dirty="0"/>
          </a:p>
          <a:p>
            <a:r>
              <a:rPr lang="en-US" dirty="0"/>
              <a:t>if error terms are not normally distributed, it implies confidence intervals will become too </a:t>
            </a:r>
            <a:r>
              <a:rPr lang="en-US" b="1" i="1" dirty="0"/>
              <a:t>wide</a:t>
            </a:r>
            <a:r>
              <a:rPr lang="en-US" dirty="0"/>
              <a:t> or </a:t>
            </a:r>
            <a:r>
              <a:rPr lang="en-US" b="1" i="1" dirty="0"/>
              <a:t>narrow</a:t>
            </a:r>
            <a:r>
              <a:rPr lang="en-US" dirty="0"/>
              <a:t>, which leads to </a:t>
            </a:r>
            <a:r>
              <a:rPr lang="en-US" b="1" i="1" dirty="0">
                <a:solidFill>
                  <a:srgbClr val="C00000"/>
                </a:solidFill>
              </a:rPr>
              <a:t>difficulty</a:t>
            </a:r>
            <a:r>
              <a:rPr lang="en-US" dirty="0"/>
              <a:t> in </a:t>
            </a:r>
            <a:r>
              <a:rPr lang="en-US" b="1" dirty="0">
                <a:solidFill>
                  <a:srgbClr val="00B050"/>
                </a:solidFill>
              </a:rPr>
              <a:t>estimating coefficients based on minimization of least squares</a:t>
            </a:r>
            <a:r>
              <a:rPr lang="en-US" dirty="0"/>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7808"/>
            <a:ext cx="10515600" cy="1325563"/>
          </a:xfrm>
        </p:spPr>
        <p:txBody>
          <a:bodyPr>
            <a:normAutofit/>
          </a:bodyPr>
          <a:lstStyle/>
          <a:p>
            <a:r>
              <a:rPr lang="en-US" sz="3200" b="1" dirty="0">
                <a:solidFill>
                  <a:srgbClr val="00B0F0"/>
                </a:solidFill>
              </a:rPr>
              <a:t>c.) Error should have zero mean and be normally distributed:</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412724" y="1379156"/>
            <a:ext cx="11366551" cy="5244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8940"/>
          </a:xfrm>
        </p:spPr>
        <p:txBody>
          <a:bodyPr>
            <a:normAutofit fontScale="90000"/>
          </a:bodyPr>
          <a:lstStyle/>
          <a:p>
            <a:r>
              <a:rPr lang="en-US" dirty="0">
                <a:solidFill>
                  <a:srgbClr val="00B0F0"/>
                </a:solidFill>
              </a:rPr>
              <a:t>d. No or little multi-collinearity</a:t>
            </a:r>
            <a:endParaRPr lang="en-US" dirty="0">
              <a:solidFill>
                <a:srgbClr val="00B0F0"/>
              </a:solidFill>
            </a:endParaRPr>
          </a:p>
        </p:txBody>
      </p:sp>
      <p:sp>
        <p:nvSpPr>
          <p:cNvPr id="3" name="Content Placeholder 2"/>
          <p:cNvSpPr>
            <a:spLocks noGrp="1"/>
          </p:cNvSpPr>
          <p:nvPr>
            <p:ph idx="1"/>
          </p:nvPr>
        </p:nvSpPr>
        <p:spPr>
          <a:xfrm>
            <a:off x="462115" y="1052052"/>
            <a:ext cx="11523407" cy="5124911"/>
          </a:xfrm>
        </p:spPr>
        <p:txBody>
          <a:bodyPr>
            <a:normAutofit/>
          </a:bodyPr>
          <a:lstStyle/>
          <a:p>
            <a:r>
              <a:rPr lang="en-US" dirty="0"/>
              <a:t>Multi-collinearity is the case in which independent variables are correlated with each other and this situation creates unstable models by inflating the magnitude of coefficients/estimates. </a:t>
            </a:r>
            <a:endParaRPr lang="en-US" dirty="0"/>
          </a:p>
          <a:p>
            <a:endParaRPr lang="en-US" dirty="0"/>
          </a:p>
          <a:p>
            <a:r>
              <a:rPr lang="en-US" dirty="0"/>
              <a:t>It also becomes difficult to determine which variable is contributing to predict the response variable. </a:t>
            </a:r>
            <a:endParaRPr lang="en-US" dirty="0"/>
          </a:p>
          <a:p>
            <a:endParaRPr lang="en-US" dirty="0"/>
          </a:p>
          <a:p>
            <a:r>
              <a:rPr lang="en-US" i="1" dirty="0"/>
              <a:t>VIF </a:t>
            </a:r>
            <a:r>
              <a:rPr lang="en-US" dirty="0"/>
              <a:t>is calculated for each independent variable by calculating the R-squared value with respect to all the other independent variables.</a:t>
            </a:r>
            <a:endParaRPr lang="en-US" dirty="0"/>
          </a:p>
        </p:txBody>
      </p:sp>
      <p:pic>
        <p:nvPicPr>
          <p:cNvPr id="4" name="Picture 3"/>
          <p:cNvPicPr>
            <a:picLocks noChangeAspect="1"/>
          </p:cNvPicPr>
          <p:nvPr/>
        </p:nvPicPr>
        <p:blipFill>
          <a:blip r:embed="rId1"/>
          <a:stretch>
            <a:fillRect/>
          </a:stretch>
        </p:blipFill>
        <p:spPr>
          <a:xfrm>
            <a:off x="4296850" y="5486860"/>
            <a:ext cx="2752725" cy="1095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67" y="255639"/>
            <a:ext cx="10515600" cy="589475"/>
          </a:xfrm>
        </p:spPr>
        <p:txBody>
          <a:bodyPr>
            <a:normAutofit fontScale="90000"/>
          </a:bodyPr>
          <a:lstStyle/>
          <a:p>
            <a:r>
              <a:rPr lang="en-US" dirty="0">
                <a:solidFill>
                  <a:srgbClr val="00B0F0"/>
                </a:solidFill>
              </a:rPr>
              <a:t>e. Errors should be homoscedastic</a:t>
            </a:r>
            <a:endParaRPr lang="en-US" dirty="0">
              <a:solidFill>
                <a:srgbClr val="00B0F0"/>
              </a:solidFill>
            </a:endParaRPr>
          </a:p>
        </p:txBody>
      </p:sp>
      <p:sp>
        <p:nvSpPr>
          <p:cNvPr id="3" name="Content Placeholder 2"/>
          <p:cNvSpPr>
            <a:spLocks noGrp="1"/>
          </p:cNvSpPr>
          <p:nvPr>
            <p:ph idx="1"/>
          </p:nvPr>
        </p:nvSpPr>
        <p:spPr>
          <a:xfrm>
            <a:off x="462116" y="1825625"/>
            <a:ext cx="11434916" cy="4351338"/>
          </a:xfrm>
        </p:spPr>
        <p:txBody>
          <a:bodyPr>
            <a:normAutofit/>
          </a:bodyPr>
          <a:lstStyle/>
          <a:p>
            <a:r>
              <a:rPr lang="en-US" dirty="0"/>
              <a:t>Errors should have constant variance with respect to the independent variable, which leads to impractically wide or narrow confidence intervals for estimates, which degrades the model's performance. </a:t>
            </a:r>
            <a:endParaRPr lang="en-US" dirty="0"/>
          </a:p>
          <a:p>
            <a:endParaRPr lang="en-US" dirty="0"/>
          </a:p>
          <a:p>
            <a:r>
              <a:rPr lang="en-US" dirty="0"/>
              <a:t>One reason for not holding homoscedasticity is due to the presence of outliers in the data, which drags the model fit toward them with higher weights: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9946"/>
          </a:xfrm>
        </p:spPr>
        <p:txBody>
          <a:bodyPr>
            <a:normAutofit fontScale="90000"/>
          </a:bodyPr>
          <a:lstStyle/>
          <a:p>
            <a:r>
              <a:rPr lang="en-US" dirty="0">
                <a:solidFill>
                  <a:srgbClr val="00B0F0"/>
                </a:solidFill>
              </a:rPr>
              <a:t>e. Errors should be homoscedastic</a:t>
            </a:r>
            <a:endParaRPr lang="en-US" dirty="0"/>
          </a:p>
        </p:txBody>
      </p:sp>
      <p:pic>
        <p:nvPicPr>
          <p:cNvPr id="4" name="Content Placeholder 3"/>
          <p:cNvPicPr>
            <a:picLocks noGrp="1" noChangeAspect="1"/>
          </p:cNvPicPr>
          <p:nvPr>
            <p:ph idx="1"/>
          </p:nvPr>
        </p:nvPicPr>
        <p:blipFill>
          <a:blip r:embed="rId1"/>
          <a:stretch>
            <a:fillRect/>
          </a:stretch>
        </p:blipFill>
        <p:spPr>
          <a:xfrm>
            <a:off x="1713133" y="1612030"/>
            <a:ext cx="7526870" cy="43513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981"/>
            <a:ext cx="10515600" cy="1052051"/>
          </a:xfrm>
        </p:spPr>
        <p:txBody>
          <a:bodyPr>
            <a:normAutofit/>
          </a:bodyPr>
          <a:lstStyle/>
          <a:p>
            <a:pPr algn="ctr"/>
            <a:r>
              <a:rPr lang="en-US" sz="2800" b="1" dirty="0">
                <a:solidFill>
                  <a:srgbClr val="C00000"/>
                </a:solidFill>
                <a:latin typeface="Azonix" pitchFamily="50" charset="0"/>
              </a:rPr>
              <a:t>Comparison between </a:t>
            </a:r>
            <a:r>
              <a:rPr lang="en-US" sz="2800" b="1" dirty="0">
                <a:solidFill>
                  <a:srgbClr val="00B050"/>
                </a:solidFill>
                <a:latin typeface="Azonix" pitchFamily="50" charset="0"/>
              </a:rPr>
              <a:t>regression</a:t>
            </a:r>
            <a:r>
              <a:rPr lang="en-US" sz="2800" b="1" dirty="0">
                <a:solidFill>
                  <a:srgbClr val="C00000"/>
                </a:solidFill>
                <a:latin typeface="Azonix" pitchFamily="50" charset="0"/>
              </a:rPr>
              <a:t> and</a:t>
            </a:r>
            <a:br>
              <a:rPr lang="en-US" sz="2800" b="1" dirty="0">
                <a:solidFill>
                  <a:srgbClr val="C00000"/>
                </a:solidFill>
                <a:latin typeface="Azonix" pitchFamily="50" charset="0"/>
              </a:rPr>
            </a:br>
            <a:r>
              <a:rPr lang="en-US" sz="2800" b="1" dirty="0">
                <a:solidFill>
                  <a:srgbClr val="00B050"/>
                </a:solidFill>
                <a:latin typeface="Azonix" pitchFamily="50" charset="0"/>
              </a:rPr>
              <a:t>machine learning </a:t>
            </a:r>
            <a:r>
              <a:rPr lang="en-US" sz="2800" b="1" dirty="0">
                <a:solidFill>
                  <a:srgbClr val="C00000"/>
                </a:solidFill>
                <a:latin typeface="Azonix" pitchFamily="50" charset="0"/>
              </a:rPr>
              <a:t>models </a:t>
            </a:r>
            <a:endParaRPr lang="en-US" sz="2800" b="1" dirty="0">
              <a:solidFill>
                <a:srgbClr val="C00000"/>
              </a:solidFill>
              <a:latin typeface="Azonix" pitchFamily="50" charset="0"/>
            </a:endParaRPr>
          </a:p>
        </p:txBody>
      </p:sp>
      <p:sp>
        <p:nvSpPr>
          <p:cNvPr id="3" name="Content Placeholder 2"/>
          <p:cNvSpPr>
            <a:spLocks noGrp="1"/>
          </p:cNvSpPr>
          <p:nvPr>
            <p:ph idx="1"/>
          </p:nvPr>
        </p:nvSpPr>
        <p:spPr>
          <a:xfrm>
            <a:off x="405580" y="1406013"/>
            <a:ext cx="11324304" cy="5053781"/>
          </a:xfrm>
        </p:spPr>
        <p:txBody>
          <a:bodyPr>
            <a:normAutofit/>
          </a:bodyPr>
          <a:lstStyle/>
          <a:p>
            <a:r>
              <a:rPr lang="en-US" dirty="0"/>
              <a:t>Linear regression and machine learning models both try to solve the </a:t>
            </a:r>
            <a:r>
              <a:rPr lang="en-US" b="1" dirty="0">
                <a:solidFill>
                  <a:srgbClr val="00B050"/>
                </a:solidFill>
              </a:rPr>
              <a:t>same</a:t>
            </a:r>
            <a:r>
              <a:rPr lang="en-US" dirty="0"/>
              <a:t> problem in different ways.</a:t>
            </a:r>
            <a:endParaRPr lang="en-US" dirty="0"/>
          </a:p>
          <a:p>
            <a:r>
              <a:rPr lang="en-US" u="sng" dirty="0"/>
              <a:t>Example:</a:t>
            </a:r>
            <a:endParaRPr lang="en-US" u="sng" dirty="0"/>
          </a:p>
          <a:p>
            <a:pPr marL="0" indent="0">
              <a:buNone/>
            </a:pPr>
            <a:r>
              <a:rPr lang="en-US" dirty="0"/>
              <a:t>               a two-variable equation fitting the best possible plane, regression models try to fit the best possible hyperplane by minimizing the errors between the hyperplane and actual observations. </a:t>
            </a:r>
            <a:endParaRPr lang="en-US" dirty="0"/>
          </a:p>
          <a:p>
            <a:pPr marL="0" indent="0">
              <a:buNone/>
            </a:pPr>
            <a:endParaRPr lang="en-US" dirty="0"/>
          </a:p>
          <a:p>
            <a:r>
              <a:rPr lang="en-US" dirty="0"/>
              <a:t>However, in machine learning, the </a:t>
            </a:r>
            <a:r>
              <a:rPr lang="en-US" b="1" i="1" dirty="0">
                <a:solidFill>
                  <a:srgbClr val="00B050"/>
                </a:solidFill>
              </a:rPr>
              <a:t>same problem </a:t>
            </a:r>
            <a:r>
              <a:rPr lang="en-US" dirty="0"/>
              <a:t>has been converted into an optimization problem in which errors are modeled in squared form to minimize errors by altering the weights.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13" y="365126"/>
            <a:ext cx="11385755" cy="1031056"/>
          </a:xfrm>
        </p:spPr>
        <p:txBody>
          <a:bodyPr>
            <a:normAutofit/>
          </a:bodyPr>
          <a:lstStyle/>
          <a:p>
            <a:pPr algn="ctr"/>
            <a:r>
              <a:rPr lang="en-US" b="1" dirty="0">
                <a:solidFill>
                  <a:srgbClr val="FF0000"/>
                </a:solidFill>
              </a:rPr>
              <a:t>Steps applied in Linear Regression Modeling</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pPr marL="0" indent="0">
              <a:buNone/>
            </a:pPr>
            <a:r>
              <a:rPr lang="en-US" dirty="0"/>
              <a:t>1. </a:t>
            </a:r>
            <a:r>
              <a:rPr lang="en-US" b="1" dirty="0">
                <a:solidFill>
                  <a:srgbClr val="C00000"/>
                </a:solidFill>
              </a:rPr>
              <a:t>Missing value</a:t>
            </a:r>
            <a:r>
              <a:rPr lang="en-US" b="1" dirty="0"/>
              <a:t> </a:t>
            </a:r>
            <a:r>
              <a:rPr lang="en-US" dirty="0"/>
              <a:t>and </a:t>
            </a:r>
            <a:r>
              <a:rPr lang="en-US" b="1" dirty="0">
                <a:solidFill>
                  <a:srgbClr val="C00000"/>
                </a:solidFill>
              </a:rPr>
              <a:t>outlier</a:t>
            </a:r>
            <a:r>
              <a:rPr lang="en-US" dirty="0"/>
              <a:t> treatment</a:t>
            </a:r>
            <a:endParaRPr lang="en-US" dirty="0"/>
          </a:p>
          <a:p>
            <a:pPr marL="514350" indent="-514350">
              <a:buAutoNum type="arabicPeriod"/>
            </a:pPr>
            <a:endParaRPr lang="en-US" dirty="0"/>
          </a:p>
          <a:p>
            <a:pPr marL="0" indent="0">
              <a:buNone/>
            </a:pPr>
            <a:r>
              <a:rPr lang="en-US" dirty="0"/>
              <a:t>2. Correlation check of </a:t>
            </a:r>
            <a:r>
              <a:rPr lang="en-US" b="1" dirty="0">
                <a:solidFill>
                  <a:srgbClr val="C00000"/>
                </a:solidFill>
              </a:rPr>
              <a:t>independent variables</a:t>
            </a:r>
            <a:endParaRPr lang="en-US" b="1" dirty="0">
              <a:solidFill>
                <a:srgbClr val="C00000"/>
              </a:solidFill>
            </a:endParaRPr>
          </a:p>
          <a:p>
            <a:pPr marL="0" indent="0">
              <a:buNone/>
            </a:pPr>
            <a:endParaRPr lang="en-US" dirty="0"/>
          </a:p>
          <a:p>
            <a:pPr marL="0" indent="0">
              <a:buNone/>
            </a:pPr>
            <a:r>
              <a:rPr lang="en-US" dirty="0"/>
              <a:t>3. </a:t>
            </a:r>
            <a:r>
              <a:rPr lang="en-US" b="1" dirty="0">
                <a:solidFill>
                  <a:srgbClr val="C00000"/>
                </a:solidFill>
              </a:rPr>
              <a:t>Train</a:t>
            </a:r>
            <a:r>
              <a:rPr lang="en-US" dirty="0"/>
              <a:t> and </a:t>
            </a:r>
            <a:r>
              <a:rPr lang="en-US" b="1" dirty="0">
                <a:solidFill>
                  <a:srgbClr val="C00000"/>
                </a:solidFill>
              </a:rPr>
              <a:t>test</a:t>
            </a:r>
            <a:r>
              <a:rPr lang="en-US" dirty="0"/>
              <a:t> random classification</a:t>
            </a:r>
            <a:endParaRPr lang="en-US" dirty="0"/>
          </a:p>
          <a:p>
            <a:pPr marL="0" indent="0">
              <a:buNone/>
            </a:pPr>
            <a:endParaRPr lang="en-US" dirty="0"/>
          </a:p>
          <a:p>
            <a:pPr marL="0" indent="0">
              <a:buNone/>
            </a:pPr>
            <a:r>
              <a:rPr lang="en-US" dirty="0"/>
              <a:t>4. </a:t>
            </a:r>
            <a:r>
              <a:rPr lang="en-US" b="1" dirty="0">
                <a:solidFill>
                  <a:srgbClr val="C00000"/>
                </a:solidFill>
              </a:rPr>
              <a:t>Fit the model </a:t>
            </a:r>
            <a:r>
              <a:rPr lang="en-US" dirty="0"/>
              <a:t>on train data</a:t>
            </a:r>
            <a:endParaRPr lang="en-US" dirty="0"/>
          </a:p>
          <a:p>
            <a:pPr marL="0" indent="0">
              <a:buNone/>
            </a:pPr>
            <a:endParaRPr lang="en-US" dirty="0"/>
          </a:p>
          <a:p>
            <a:pPr marL="0" indent="0">
              <a:buNone/>
            </a:pPr>
            <a:r>
              <a:rPr lang="en-US" dirty="0"/>
              <a:t>5. </a:t>
            </a:r>
            <a:r>
              <a:rPr lang="en-US" b="1" dirty="0">
                <a:solidFill>
                  <a:srgbClr val="C00000"/>
                </a:solidFill>
              </a:rPr>
              <a:t>Evaluate</a:t>
            </a:r>
            <a:r>
              <a:rPr lang="en-US" dirty="0"/>
              <a:t> model on test data</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Example of simple linear regression from</a:t>
            </a:r>
            <a:br>
              <a:rPr lang="en-US" b="1" dirty="0">
                <a:solidFill>
                  <a:srgbClr val="FF0000"/>
                </a:solidFill>
              </a:rPr>
            </a:br>
            <a:r>
              <a:rPr lang="en-US" b="1" dirty="0">
                <a:solidFill>
                  <a:srgbClr val="FF0000"/>
                </a:solidFill>
              </a:rPr>
              <a:t>first principles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06" y="365125"/>
            <a:ext cx="11631562" cy="1325563"/>
          </a:xfrm>
        </p:spPr>
        <p:txBody>
          <a:bodyPr/>
          <a:lstStyle/>
          <a:p>
            <a:pPr algn="ctr"/>
            <a:r>
              <a:rPr lang="en-US" b="1" dirty="0">
                <a:solidFill>
                  <a:srgbClr val="FF0000"/>
                </a:solidFill>
              </a:rPr>
              <a:t>Machine Learning Models- Ridge and Lasso Regression </a:t>
            </a:r>
            <a:endParaRPr lang="en-US" b="1" dirty="0">
              <a:solidFill>
                <a:srgbClr val="FF0000"/>
              </a:solidFill>
            </a:endParaRPr>
          </a:p>
        </p:txBody>
      </p:sp>
      <p:sp>
        <p:nvSpPr>
          <p:cNvPr id="3" name="Content Placeholder 2"/>
          <p:cNvSpPr>
            <a:spLocks noGrp="1"/>
          </p:cNvSpPr>
          <p:nvPr>
            <p:ph idx="1"/>
          </p:nvPr>
        </p:nvSpPr>
        <p:spPr>
          <a:xfrm>
            <a:off x="897194" y="2140257"/>
            <a:ext cx="10515600" cy="4351338"/>
          </a:xfrm>
        </p:spPr>
        <p:txBody>
          <a:bodyPr/>
          <a:lstStyle/>
          <a:p>
            <a:r>
              <a:rPr lang="en-US" dirty="0"/>
              <a:t>In linear regression, only the </a:t>
            </a:r>
            <a:r>
              <a:rPr lang="en-US" b="1" dirty="0"/>
              <a:t>residual sum of squares </a:t>
            </a:r>
            <a:r>
              <a:rPr lang="en-US" dirty="0"/>
              <a:t>(</a:t>
            </a:r>
            <a:r>
              <a:rPr lang="en-US" b="1" dirty="0"/>
              <a:t>RSS</a:t>
            </a:r>
            <a:r>
              <a:rPr lang="en-US" dirty="0"/>
              <a:t>) is minimized</a:t>
            </a:r>
            <a:endParaRPr lang="en-US" dirty="0"/>
          </a:p>
          <a:p>
            <a:endParaRPr lang="en-US" dirty="0"/>
          </a:p>
          <a:p>
            <a:r>
              <a:rPr lang="en-US" dirty="0"/>
              <a:t>In </a:t>
            </a:r>
            <a:r>
              <a:rPr lang="en-US" b="1" dirty="0"/>
              <a:t>ridge </a:t>
            </a:r>
            <a:r>
              <a:rPr lang="en-US" dirty="0"/>
              <a:t>and </a:t>
            </a:r>
            <a:r>
              <a:rPr lang="en-US" b="1" dirty="0"/>
              <a:t>lasso</a:t>
            </a:r>
            <a:r>
              <a:rPr lang="en-US" dirty="0"/>
              <a:t> regression, a penalty is applied (also known as</a:t>
            </a:r>
            <a:endParaRPr lang="en-US" dirty="0"/>
          </a:p>
          <a:p>
            <a:pPr marL="0" indent="0">
              <a:buNone/>
            </a:pPr>
            <a:r>
              <a:rPr lang="en-US" b="1" dirty="0"/>
              <a:t>   shrinkage penalty</a:t>
            </a:r>
            <a:r>
              <a:rPr lang="en-US" dirty="0"/>
              <a:t>) on coefficient values to regularize the coefficients     </a:t>
            </a:r>
            <a:endParaRPr lang="en-US" dirty="0"/>
          </a:p>
          <a:p>
            <a:pPr marL="0" indent="0">
              <a:buNone/>
            </a:pPr>
            <a:r>
              <a:rPr lang="en-US" dirty="0"/>
              <a:t>   with the tuning parameter</a:t>
            </a:r>
            <a:r>
              <a:rPr lang="en-US" b="1" dirty="0"/>
              <a:t> </a:t>
            </a:r>
            <a:r>
              <a:rPr lang="el-GR" b="1" i="1" dirty="0"/>
              <a:t>λ</a:t>
            </a:r>
            <a:r>
              <a:rPr lang="el-GR" b="1" dirty="0"/>
              <a:t>.</a:t>
            </a:r>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8"/>
            <a:ext cx="10515600" cy="677094"/>
          </a:xfrm>
        </p:spPr>
        <p:txBody>
          <a:bodyPr>
            <a:normAutofit fontScale="90000"/>
          </a:bodyPr>
          <a:lstStyle/>
          <a:p>
            <a:r>
              <a:rPr lang="en-US" b="1" dirty="0">
                <a:solidFill>
                  <a:srgbClr val="FF0000"/>
                </a:solidFill>
              </a:rPr>
              <a:t>Ridge Regression</a:t>
            </a:r>
            <a:endParaRPr lang="en-US" b="1" dirty="0">
              <a:solidFill>
                <a:srgbClr val="FF0000"/>
              </a:solidFill>
            </a:endParaRPr>
          </a:p>
        </p:txBody>
      </p:sp>
      <p:sp>
        <p:nvSpPr>
          <p:cNvPr id="3" name="Content Placeholder 2"/>
          <p:cNvSpPr>
            <a:spLocks noGrp="1"/>
          </p:cNvSpPr>
          <p:nvPr>
            <p:ph idx="1"/>
          </p:nvPr>
        </p:nvSpPr>
        <p:spPr>
          <a:xfrm>
            <a:off x="838200" y="953729"/>
            <a:ext cx="10515600" cy="5722374"/>
          </a:xfrm>
        </p:spPr>
        <p:txBody>
          <a:bodyPr>
            <a:normAutofit lnSpcReduction="10000"/>
          </a:bodyPr>
          <a:lstStyle/>
          <a:p>
            <a:r>
              <a:rPr lang="en-US" dirty="0"/>
              <a:t>Ridge </a:t>
            </a:r>
            <a:r>
              <a:rPr lang="en-US" dirty="0">
                <a:hlinkClick r:id="rId1"/>
              </a:rPr>
              <a:t>regression</a:t>
            </a:r>
            <a:r>
              <a:rPr lang="en-US" dirty="0"/>
              <a:t> is a model tuning method that is used to </a:t>
            </a:r>
            <a:r>
              <a:rPr lang="en-US" dirty="0" err="1"/>
              <a:t>analyse</a:t>
            </a:r>
            <a:r>
              <a:rPr lang="en-US" dirty="0"/>
              <a:t> any data that suffers from </a:t>
            </a:r>
            <a:r>
              <a:rPr lang="en-US" dirty="0" err="1"/>
              <a:t>multicollinearity</a:t>
            </a:r>
            <a:r>
              <a:rPr lang="en-US" dirty="0"/>
              <a:t>. </a:t>
            </a:r>
            <a:endParaRPr lang="en-US" dirty="0"/>
          </a:p>
          <a:p>
            <a:r>
              <a:rPr lang="en-US" dirty="0"/>
              <a:t>This method performs L2 regularization. When the issue of </a:t>
            </a:r>
            <a:r>
              <a:rPr lang="en-US" dirty="0" err="1"/>
              <a:t>multicollinearity</a:t>
            </a:r>
            <a:r>
              <a:rPr lang="en-US" dirty="0"/>
              <a:t> occurs, least-squares are unbiased, and variances are large, this results in predicted values to be far away from the actual values. </a:t>
            </a:r>
            <a:endParaRPr lang="en-US" dirty="0"/>
          </a:p>
          <a:p>
            <a:r>
              <a:rPr lang="en-US" dirty="0"/>
              <a:t>The cost function for ridge regression:</a:t>
            </a:r>
            <a:endParaRPr lang="en-US" dirty="0"/>
          </a:p>
          <a:p>
            <a:pPr marL="0" indent="0">
              <a:buNone/>
            </a:pPr>
            <a:r>
              <a:rPr lang="en-US" b="1" i="1" dirty="0"/>
              <a:t>	</a:t>
            </a:r>
            <a:r>
              <a:rPr lang="en-US" b="1" i="1" dirty="0">
                <a:solidFill>
                  <a:srgbClr val="C00000"/>
                </a:solidFill>
              </a:rPr>
              <a:t>	Min(||Y – X(theta)||^2 + λ||theta||^2)</a:t>
            </a:r>
            <a:endParaRPr lang="en-US" dirty="0">
              <a:solidFill>
                <a:srgbClr val="C00000"/>
              </a:solidFill>
            </a:endParaRPr>
          </a:p>
          <a:p>
            <a:r>
              <a:rPr lang="en-US" dirty="0"/>
              <a:t>Lambda is the </a:t>
            </a:r>
            <a:r>
              <a:rPr lang="en-US" b="1" dirty="0"/>
              <a:t>penalty term</a:t>
            </a:r>
            <a:r>
              <a:rPr lang="en-US" dirty="0"/>
              <a:t>. </a:t>
            </a:r>
            <a:endParaRPr lang="en-US" dirty="0"/>
          </a:p>
          <a:p>
            <a:r>
              <a:rPr lang="en-US" b="1" dirty="0">
                <a:solidFill>
                  <a:srgbClr val="FF0000"/>
                </a:solidFill>
              </a:rPr>
              <a:t>λ </a:t>
            </a:r>
            <a:r>
              <a:rPr lang="en-US" dirty="0"/>
              <a:t>given here is denoted by an alpha parameter in the ridge function. </a:t>
            </a:r>
            <a:endParaRPr lang="en-US" dirty="0"/>
          </a:p>
          <a:p>
            <a:r>
              <a:rPr lang="en-US" dirty="0"/>
              <a:t>So, by changing the values of alpha, we are controlling the penalty term. Higher the values of alpha, bigger is the penalty and therefore the magnitude of coefficients is reduced.</a:t>
            </a:r>
            <a:endParaRPr lang="en-US"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2"/>
            <a:ext cx="10515600" cy="745920"/>
          </a:xfrm>
        </p:spPr>
        <p:txBody>
          <a:bodyPr/>
          <a:lstStyle/>
          <a:p>
            <a:r>
              <a:rPr lang="en-US" b="1" dirty="0">
                <a:solidFill>
                  <a:srgbClr val="FF0000"/>
                </a:solidFill>
              </a:rPr>
              <a:t>Ridge Regression</a:t>
            </a:r>
            <a:endParaRPr lang="en-US" dirty="0">
              <a:solidFill>
                <a:srgbClr val="FF0000"/>
              </a:solidFill>
            </a:endParaRPr>
          </a:p>
        </p:txBody>
      </p:sp>
      <p:sp>
        <p:nvSpPr>
          <p:cNvPr id="3" name="Content Placeholder 2"/>
          <p:cNvSpPr>
            <a:spLocks noGrp="1"/>
          </p:cNvSpPr>
          <p:nvPr>
            <p:ph idx="1"/>
          </p:nvPr>
        </p:nvSpPr>
        <p:spPr>
          <a:xfrm>
            <a:off x="769374" y="1373341"/>
            <a:ext cx="10515600" cy="4351338"/>
          </a:xfrm>
        </p:spPr>
        <p:txBody>
          <a:bodyPr>
            <a:normAutofit/>
          </a:bodyPr>
          <a:lstStyle/>
          <a:p>
            <a:r>
              <a:rPr lang="en-US" dirty="0"/>
              <a:t>It shrinks the parameters. Therefore, it is used to prevent </a:t>
            </a:r>
            <a:r>
              <a:rPr lang="en-US" dirty="0" err="1"/>
              <a:t>multicollinearity</a:t>
            </a:r>
            <a:endParaRPr lang="en-US" dirty="0"/>
          </a:p>
          <a:p>
            <a:r>
              <a:rPr lang="en-US" dirty="0"/>
              <a:t>It reduces the model complexity by coefficient shrinkage</a:t>
            </a:r>
            <a:endParaRPr lang="en-US" dirty="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Ridge Regression</a:t>
            </a:r>
            <a:endParaRPr lang="en-US" dirty="0"/>
          </a:p>
        </p:txBody>
      </p:sp>
      <p:sp>
        <p:nvSpPr>
          <p:cNvPr id="3" name="Content Placeholder 2"/>
          <p:cNvSpPr>
            <a:spLocks noGrp="1"/>
          </p:cNvSpPr>
          <p:nvPr>
            <p:ph idx="1"/>
          </p:nvPr>
        </p:nvSpPr>
        <p:spPr/>
        <p:txBody>
          <a:bodyPr/>
          <a:lstStyle/>
          <a:p>
            <a:r>
              <a:rPr lang="en-US" dirty="0"/>
              <a:t>When </a:t>
            </a:r>
            <a:r>
              <a:rPr lang="en-US" i="1" dirty="0"/>
              <a:t>λ=0</a:t>
            </a:r>
            <a:r>
              <a:rPr lang="en-US" dirty="0"/>
              <a:t>, the penalty has no impact, ridge/lasso produces the same result as linear regression, whereas </a:t>
            </a:r>
            <a:r>
              <a:rPr lang="en-US" i="1" dirty="0"/>
              <a:t>λ -&gt; ∞ </a:t>
            </a:r>
            <a:r>
              <a:rPr lang="en-US" dirty="0"/>
              <a:t>will bring coefficients to zero:</a:t>
            </a:r>
            <a:endParaRPr lang="en-US" dirty="0"/>
          </a:p>
          <a:p>
            <a:endParaRPr lang="en-US" dirty="0"/>
          </a:p>
        </p:txBody>
      </p:sp>
      <p:pic>
        <p:nvPicPr>
          <p:cNvPr id="4" name="Picture 3"/>
          <p:cNvPicPr>
            <a:picLocks noChangeAspect="1"/>
          </p:cNvPicPr>
          <p:nvPr/>
        </p:nvPicPr>
        <p:blipFill>
          <a:blip r:embed="rId1"/>
          <a:stretch>
            <a:fillRect/>
          </a:stretch>
        </p:blipFill>
        <p:spPr>
          <a:xfrm>
            <a:off x="1416306" y="3038167"/>
            <a:ext cx="8956622" cy="35571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Ridge Regression</a:t>
            </a:r>
            <a:endParaRPr lang="en-US" dirty="0"/>
          </a:p>
        </p:txBody>
      </p:sp>
      <p:sp>
        <p:nvSpPr>
          <p:cNvPr id="3" name="Content Placeholder 2"/>
          <p:cNvSpPr>
            <a:spLocks noGrp="1"/>
          </p:cNvSpPr>
          <p:nvPr>
            <p:ph idx="1"/>
          </p:nvPr>
        </p:nvSpPr>
        <p:spPr/>
        <p:txBody>
          <a:bodyPr/>
          <a:lstStyle/>
          <a:p>
            <a:pPr marL="0" indent="0">
              <a:buNone/>
            </a:pPr>
            <a:r>
              <a:rPr lang="en-US" dirty="0" err="1"/>
              <a:t>Lagrangian</a:t>
            </a:r>
            <a:r>
              <a:rPr lang="en-US" dirty="0"/>
              <a:t> multipliers:</a:t>
            </a:r>
            <a:endParaRPr lang="en-US" dirty="0"/>
          </a:p>
          <a:p>
            <a:pPr marL="0" indent="0">
              <a:buNone/>
            </a:pPr>
            <a:r>
              <a:rPr lang="en-US" dirty="0"/>
              <a:t>    For every value of </a:t>
            </a:r>
            <a:r>
              <a:rPr lang="en-US" i="1" dirty="0"/>
              <a:t>λ</a:t>
            </a:r>
            <a:r>
              <a:rPr lang="en-US" dirty="0"/>
              <a:t>, there is an </a:t>
            </a:r>
            <a:r>
              <a:rPr lang="en-US" i="1" dirty="0"/>
              <a:t>s </a:t>
            </a:r>
            <a:r>
              <a:rPr lang="en-US" dirty="0"/>
              <a:t>such that will provide the equivalent equations, as shown for the overall objective function with a penalty factor:</a:t>
            </a: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2462827" y="4001294"/>
            <a:ext cx="6696075" cy="2667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Lagrangian</a:t>
            </a:r>
            <a:r>
              <a:rPr lang="en-US" b="1" dirty="0"/>
              <a:t> 2D and 3D Formats </a:t>
            </a:r>
            <a:endParaRPr lang="en-US" b="1" dirty="0"/>
          </a:p>
        </p:txBody>
      </p:sp>
      <p:pic>
        <p:nvPicPr>
          <p:cNvPr id="4" name="Content Placeholder 3"/>
          <p:cNvPicPr>
            <a:picLocks noGrp="1" noChangeAspect="1"/>
          </p:cNvPicPr>
          <p:nvPr>
            <p:ph idx="1"/>
          </p:nvPr>
        </p:nvPicPr>
        <p:blipFill>
          <a:blip r:embed="rId1"/>
          <a:stretch>
            <a:fillRect/>
          </a:stretch>
        </p:blipFill>
        <p:spPr>
          <a:xfrm>
            <a:off x="838200" y="1862972"/>
            <a:ext cx="10515600" cy="427664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100"/>
          </a:xfrm>
        </p:spPr>
        <p:txBody>
          <a:bodyPr>
            <a:normAutofit fontScale="90000"/>
          </a:bodyPr>
          <a:lstStyle/>
          <a:p>
            <a:r>
              <a:rPr lang="en-US" b="1" dirty="0">
                <a:solidFill>
                  <a:srgbClr val="FF0000"/>
                </a:solidFill>
              </a:rPr>
              <a:t>Implementation of Ridge Regression Model</a:t>
            </a:r>
            <a:endParaRPr lang="en-US" b="1" dirty="0">
              <a:solidFill>
                <a:srgbClr val="FF0000"/>
              </a:solidFill>
            </a:endParaRPr>
          </a:p>
        </p:txBody>
      </p:sp>
      <p:sp>
        <p:nvSpPr>
          <p:cNvPr id="3" name="Content Placeholder 2"/>
          <p:cNvSpPr>
            <a:spLocks noGrp="1"/>
          </p:cNvSpPr>
          <p:nvPr>
            <p:ph idx="1"/>
          </p:nvPr>
        </p:nvSpPr>
        <p:spPr>
          <a:xfrm>
            <a:off x="838200" y="1415845"/>
            <a:ext cx="10515600" cy="4761118"/>
          </a:xfrm>
        </p:spPr>
        <p:txBody>
          <a:bodyPr/>
          <a:lstStyle/>
          <a:p>
            <a:r>
              <a:rPr lang="en-US" dirty="0"/>
              <a:t>Ridge Regression added a term in ordinary least square error function that regularizes the value of coefficients of variables. </a:t>
            </a:r>
            <a:endParaRPr lang="en-US" dirty="0"/>
          </a:p>
          <a:p>
            <a:pPr marL="0" indent="0">
              <a:buNone/>
            </a:pPr>
            <a:endParaRPr lang="en-US" dirty="0"/>
          </a:p>
          <a:p>
            <a:r>
              <a:rPr lang="en-US" dirty="0"/>
              <a:t>This term is the sum of squares of coefficient multiplied by the parameter The motive of adding this term is to penalize the variable corresponding to that coefficient not very much correlated to the target variable. </a:t>
            </a:r>
            <a:endParaRPr lang="en-US" dirty="0"/>
          </a:p>
          <a:p>
            <a:pPr marL="0" indent="0">
              <a:buNone/>
            </a:pPr>
            <a:endParaRPr lang="en-US" dirty="0"/>
          </a:p>
          <a:p>
            <a:r>
              <a:rPr lang="en-US" dirty="0"/>
              <a:t>This term is called </a:t>
            </a:r>
            <a:r>
              <a:rPr lang="en-US" b="1" dirty="0"/>
              <a:t>L</a:t>
            </a:r>
            <a:r>
              <a:rPr lang="en-US" b="1" baseline="-25000" dirty="0"/>
              <a:t>2</a:t>
            </a:r>
            <a:r>
              <a:rPr lang="en-US" dirty="0"/>
              <a:t> regularization.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810"/>
            <a:ext cx="10515600" cy="598436"/>
          </a:xfrm>
        </p:spPr>
        <p:txBody>
          <a:bodyPr>
            <a:normAutofit fontScale="90000"/>
          </a:bodyPr>
          <a:lstStyle/>
          <a:p>
            <a:r>
              <a:rPr lang="en-US" b="1" dirty="0">
                <a:solidFill>
                  <a:srgbClr val="FF0000"/>
                </a:solidFill>
              </a:rPr>
              <a:t>Implementation of Ridge Regression Model</a:t>
            </a:r>
            <a:endParaRPr lang="en-US" dirty="0"/>
          </a:p>
        </p:txBody>
      </p:sp>
      <p:sp>
        <p:nvSpPr>
          <p:cNvPr id="3" name="Content Placeholder 2"/>
          <p:cNvSpPr>
            <a:spLocks noGrp="1"/>
          </p:cNvSpPr>
          <p:nvPr>
            <p:ph idx="1"/>
          </p:nvPr>
        </p:nvSpPr>
        <p:spPr>
          <a:xfrm>
            <a:off x="838200" y="806246"/>
            <a:ext cx="10515600" cy="5370717"/>
          </a:xfrm>
        </p:spPr>
        <p:txBody>
          <a:bodyPr>
            <a:noAutofit/>
          </a:bodyPr>
          <a:lstStyle/>
          <a:p>
            <a:pPr marL="0" indent="0">
              <a:buNone/>
            </a:pPr>
            <a:r>
              <a:rPr lang="en-US" sz="2000" b="1" dirty="0">
                <a:solidFill>
                  <a:srgbClr val="C00000"/>
                </a:solidFill>
              </a:rPr>
              <a:t># import ridge regression from </a:t>
            </a:r>
            <a:r>
              <a:rPr lang="en-US" sz="2000" b="1" dirty="0" err="1">
                <a:solidFill>
                  <a:srgbClr val="C00000"/>
                </a:solidFill>
              </a:rPr>
              <a:t>sklearn</a:t>
            </a:r>
            <a:r>
              <a:rPr lang="en-US" sz="2000" b="1" dirty="0">
                <a:solidFill>
                  <a:srgbClr val="C00000"/>
                </a:solidFill>
              </a:rPr>
              <a:t> library</a:t>
            </a:r>
            <a:endParaRPr lang="en-US" sz="2000" b="1" dirty="0">
              <a:solidFill>
                <a:srgbClr val="C00000"/>
              </a:solidFill>
            </a:endParaRPr>
          </a:p>
          <a:p>
            <a:pPr marL="0" indent="0">
              <a:buNone/>
            </a:pPr>
            <a:r>
              <a:rPr lang="en-US" sz="2000" dirty="0"/>
              <a:t>from </a:t>
            </a:r>
            <a:r>
              <a:rPr lang="en-US" sz="2000" dirty="0" err="1"/>
              <a:t>sklearn.linear_model</a:t>
            </a:r>
            <a:r>
              <a:rPr lang="en-US" sz="2000" dirty="0"/>
              <a:t> import Ridge</a:t>
            </a:r>
            <a:endParaRPr lang="en-US" sz="2000" dirty="0"/>
          </a:p>
          <a:p>
            <a:pPr marL="0" indent="0">
              <a:buNone/>
            </a:pPr>
            <a:r>
              <a:rPr lang="en-US" sz="2000" b="1" dirty="0">
                <a:solidFill>
                  <a:srgbClr val="C00000"/>
                </a:solidFill>
              </a:rPr>
              <a:t># Train the model</a:t>
            </a:r>
            <a:endParaRPr lang="en-US" sz="2000" b="1" dirty="0">
              <a:solidFill>
                <a:srgbClr val="C00000"/>
              </a:solidFill>
            </a:endParaRPr>
          </a:p>
          <a:p>
            <a:pPr marL="0" indent="0">
              <a:buNone/>
            </a:pPr>
            <a:r>
              <a:rPr lang="en-US" sz="2000" dirty="0" err="1"/>
              <a:t>ridgeR</a:t>
            </a:r>
            <a:r>
              <a:rPr lang="en-US" sz="2000" dirty="0"/>
              <a:t> = Ridge(alpha = 1)</a:t>
            </a:r>
            <a:endParaRPr lang="en-US" sz="2000" dirty="0"/>
          </a:p>
          <a:p>
            <a:pPr marL="0" indent="0">
              <a:buNone/>
            </a:pPr>
            <a:r>
              <a:rPr lang="en-US" sz="2000" dirty="0" err="1"/>
              <a:t>ridgeR.fit</a:t>
            </a:r>
            <a:r>
              <a:rPr lang="en-US" sz="2000" dirty="0"/>
              <a:t>(</a:t>
            </a:r>
            <a:r>
              <a:rPr lang="en-US" sz="2000" dirty="0" err="1"/>
              <a:t>x_train</a:t>
            </a:r>
            <a:r>
              <a:rPr lang="en-US" sz="2000" dirty="0"/>
              <a:t>, </a:t>
            </a:r>
            <a:r>
              <a:rPr lang="en-US" sz="2000" dirty="0" err="1"/>
              <a:t>y_train</a:t>
            </a:r>
            <a:r>
              <a:rPr lang="en-US" sz="2000" dirty="0"/>
              <a:t>)</a:t>
            </a:r>
            <a:endParaRPr lang="en-US" sz="2000" dirty="0"/>
          </a:p>
          <a:p>
            <a:pPr marL="0" indent="0">
              <a:buNone/>
            </a:pPr>
            <a:r>
              <a:rPr lang="en-US" sz="2000" dirty="0" err="1"/>
              <a:t>y_pred</a:t>
            </a:r>
            <a:r>
              <a:rPr lang="en-US" sz="2000" dirty="0"/>
              <a:t> = </a:t>
            </a:r>
            <a:r>
              <a:rPr lang="en-US" sz="2000" dirty="0" err="1"/>
              <a:t>ridgeR.predict</a:t>
            </a:r>
            <a:r>
              <a:rPr lang="en-US" sz="2000" dirty="0"/>
              <a:t>(</a:t>
            </a:r>
            <a:r>
              <a:rPr lang="en-US" sz="2000" dirty="0" err="1"/>
              <a:t>x_test</a:t>
            </a:r>
            <a:r>
              <a:rPr lang="en-US" sz="2000" dirty="0"/>
              <a:t>)</a:t>
            </a:r>
            <a:endParaRPr lang="en-US" sz="2000" dirty="0"/>
          </a:p>
          <a:p>
            <a:pPr marL="0" indent="0">
              <a:buNone/>
            </a:pPr>
            <a:r>
              <a:rPr lang="en-US" sz="2000" dirty="0"/>
              <a:t> </a:t>
            </a:r>
            <a:r>
              <a:rPr lang="en-US" sz="2000" b="1" dirty="0">
                <a:solidFill>
                  <a:srgbClr val="C00000"/>
                </a:solidFill>
              </a:rPr>
              <a:t># calculate mean square error</a:t>
            </a:r>
            <a:endParaRPr lang="en-US" sz="2000" b="1" dirty="0">
              <a:solidFill>
                <a:srgbClr val="C00000"/>
              </a:solidFill>
            </a:endParaRPr>
          </a:p>
          <a:p>
            <a:pPr marL="0" indent="0">
              <a:buNone/>
            </a:pPr>
            <a:r>
              <a:rPr lang="en-US" sz="2000" dirty="0" err="1"/>
              <a:t>mean_squared_error_ridge</a:t>
            </a:r>
            <a:r>
              <a:rPr lang="en-US" sz="2000" dirty="0"/>
              <a:t> = </a:t>
            </a:r>
            <a:r>
              <a:rPr lang="en-US" sz="2000" dirty="0" err="1"/>
              <a:t>np.mean</a:t>
            </a:r>
            <a:r>
              <a:rPr lang="en-US" sz="2000" dirty="0"/>
              <a:t>((</a:t>
            </a:r>
            <a:r>
              <a:rPr lang="en-US" sz="2000" dirty="0" err="1"/>
              <a:t>y_pred</a:t>
            </a:r>
            <a:r>
              <a:rPr lang="en-US" sz="2000" dirty="0"/>
              <a:t> - </a:t>
            </a:r>
            <a:r>
              <a:rPr lang="en-US" sz="2000" dirty="0" err="1"/>
              <a:t>y_test</a:t>
            </a:r>
            <a:r>
              <a:rPr lang="en-US" sz="2000" dirty="0"/>
              <a:t>)**2)</a:t>
            </a:r>
            <a:endParaRPr lang="en-US" sz="2000" dirty="0"/>
          </a:p>
          <a:p>
            <a:pPr marL="0" indent="0">
              <a:buNone/>
            </a:pPr>
            <a:r>
              <a:rPr lang="en-US" sz="2000" dirty="0"/>
              <a:t>print(</a:t>
            </a:r>
            <a:r>
              <a:rPr lang="en-US" sz="2000" dirty="0" err="1"/>
              <a:t>mean_squared_error_ridge</a:t>
            </a:r>
            <a:r>
              <a:rPr lang="en-US" sz="2000" dirty="0"/>
              <a:t>)</a:t>
            </a:r>
            <a:endParaRPr lang="en-US" sz="2000" dirty="0"/>
          </a:p>
          <a:p>
            <a:pPr marL="0" indent="0">
              <a:buNone/>
            </a:pPr>
            <a:r>
              <a:rPr lang="en-US" sz="2000" dirty="0"/>
              <a:t> </a:t>
            </a:r>
            <a:r>
              <a:rPr lang="en-US" sz="2000" b="1" dirty="0">
                <a:solidFill>
                  <a:srgbClr val="C00000"/>
                </a:solidFill>
              </a:rPr>
              <a:t># get ridge coefficient and print them</a:t>
            </a:r>
            <a:endParaRPr lang="en-US" sz="2000" b="1" dirty="0">
              <a:solidFill>
                <a:srgbClr val="C00000"/>
              </a:solidFill>
            </a:endParaRPr>
          </a:p>
          <a:p>
            <a:pPr marL="0" indent="0">
              <a:buNone/>
            </a:pPr>
            <a:r>
              <a:rPr lang="en-US" sz="2000" dirty="0" err="1"/>
              <a:t>ridge_coefficient</a:t>
            </a:r>
            <a:r>
              <a:rPr lang="en-US" sz="2000" dirty="0"/>
              <a:t> = </a:t>
            </a:r>
            <a:r>
              <a:rPr lang="en-US" sz="2000" dirty="0" err="1"/>
              <a:t>pd.DataFrame</a:t>
            </a:r>
            <a:r>
              <a:rPr lang="en-US" sz="2000" dirty="0"/>
              <a:t>()</a:t>
            </a:r>
            <a:endParaRPr lang="en-US" sz="2000" dirty="0"/>
          </a:p>
          <a:p>
            <a:pPr marL="0" indent="0">
              <a:buNone/>
            </a:pPr>
            <a:r>
              <a:rPr lang="en-US" sz="2000" dirty="0" err="1"/>
              <a:t>ridge_coefficient</a:t>
            </a:r>
            <a:r>
              <a:rPr lang="en-US" sz="2000" dirty="0"/>
              <a:t>["Columns"]= </a:t>
            </a:r>
            <a:r>
              <a:rPr lang="en-US" sz="2000" dirty="0" err="1"/>
              <a:t>x_train.columns</a:t>
            </a:r>
            <a:endParaRPr lang="en-US" sz="2000" dirty="0"/>
          </a:p>
          <a:p>
            <a:pPr marL="0" indent="0">
              <a:buNone/>
            </a:pPr>
            <a:r>
              <a:rPr lang="en-US" sz="2000" dirty="0" err="1"/>
              <a:t>ridge_coefficient</a:t>
            </a:r>
            <a:r>
              <a:rPr lang="en-US" sz="2000" dirty="0"/>
              <a:t>['Coefficient Estimate'] = </a:t>
            </a:r>
            <a:r>
              <a:rPr lang="en-US" sz="2000" dirty="0" err="1"/>
              <a:t>pd.Series</a:t>
            </a:r>
            <a:r>
              <a:rPr lang="en-US" sz="2000" dirty="0"/>
              <a:t>(</a:t>
            </a:r>
            <a:r>
              <a:rPr lang="en-US" sz="2000" dirty="0" err="1"/>
              <a:t>ridgeR.coef</a:t>
            </a:r>
            <a:r>
              <a:rPr lang="en-US" sz="2000" dirty="0"/>
              <a:t>_)</a:t>
            </a:r>
            <a:endParaRPr lang="en-US" sz="2000" dirty="0"/>
          </a:p>
          <a:p>
            <a:pPr marL="0" indent="0">
              <a:buNone/>
            </a:pPr>
            <a:r>
              <a:rPr lang="en-US" sz="2000" dirty="0"/>
              <a:t>print(</a:t>
            </a:r>
            <a:r>
              <a:rPr lang="en-US" sz="2000" dirty="0" err="1"/>
              <a:t>ridge_coefficient</a:t>
            </a:r>
            <a:r>
              <a:rPr lang="en-US" sz="2000" dirty="0"/>
              <a: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C00000"/>
                </a:solidFill>
                <a:latin typeface="Azonix" pitchFamily="50" charset="0"/>
              </a:rPr>
              <a:t>Comparison between </a:t>
            </a:r>
            <a:r>
              <a:rPr lang="en-US" sz="3200" b="1" dirty="0">
                <a:solidFill>
                  <a:srgbClr val="00B050"/>
                </a:solidFill>
                <a:latin typeface="Azonix" pitchFamily="50" charset="0"/>
              </a:rPr>
              <a:t>regression</a:t>
            </a:r>
            <a:r>
              <a:rPr lang="en-US" sz="3200" b="1" dirty="0">
                <a:solidFill>
                  <a:srgbClr val="C00000"/>
                </a:solidFill>
                <a:latin typeface="Azonix" pitchFamily="50" charset="0"/>
              </a:rPr>
              <a:t> and</a:t>
            </a:r>
            <a:br>
              <a:rPr lang="en-US" sz="3200" b="1" dirty="0">
                <a:solidFill>
                  <a:srgbClr val="C00000"/>
                </a:solidFill>
                <a:latin typeface="Azonix" pitchFamily="50" charset="0"/>
              </a:rPr>
            </a:br>
            <a:r>
              <a:rPr lang="en-US" sz="3200" b="1" dirty="0">
                <a:solidFill>
                  <a:srgbClr val="00B050"/>
                </a:solidFill>
                <a:latin typeface="Azonix" pitchFamily="50" charset="0"/>
              </a:rPr>
              <a:t>machine learning </a:t>
            </a:r>
            <a:r>
              <a:rPr lang="en-US" sz="3200" b="1" dirty="0">
                <a:solidFill>
                  <a:srgbClr val="C00000"/>
                </a:solidFill>
                <a:latin typeface="Azonix" pitchFamily="50" charset="0"/>
              </a:rPr>
              <a:t>models </a:t>
            </a:r>
            <a:endParaRPr lang="en-US" sz="3200" dirty="0"/>
          </a:p>
        </p:txBody>
      </p:sp>
      <p:sp>
        <p:nvSpPr>
          <p:cNvPr id="3" name="Content Placeholder 2"/>
          <p:cNvSpPr>
            <a:spLocks noGrp="1"/>
          </p:cNvSpPr>
          <p:nvPr>
            <p:ph idx="1"/>
          </p:nvPr>
        </p:nvSpPr>
        <p:spPr>
          <a:xfrm>
            <a:off x="432619" y="2061599"/>
            <a:ext cx="11080955" cy="4351338"/>
          </a:xfrm>
        </p:spPr>
        <p:txBody>
          <a:bodyPr>
            <a:normAutofit/>
          </a:bodyPr>
          <a:lstStyle/>
          <a:p>
            <a:r>
              <a:rPr lang="en-US" dirty="0"/>
              <a:t>Machine learning models can be </a:t>
            </a:r>
            <a:r>
              <a:rPr lang="en-US" b="1" dirty="0">
                <a:solidFill>
                  <a:srgbClr val="00B050"/>
                </a:solidFill>
              </a:rPr>
              <a:t>effectively parallelized </a:t>
            </a:r>
            <a:r>
              <a:rPr lang="en-US" dirty="0"/>
              <a:t>and made to work on </a:t>
            </a:r>
            <a:r>
              <a:rPr lang="en-US" b="1" i="1" dirty="0">
                <a:solidFill>
                  <a:srgbClr val="C00000"/>
                </a:solidFill>
              </a:rPr>
              <a:t>multiple machines </a:t>
            </a:r>
            <a:r>
              <a:rPr lang="en-US" dirty="0"/>
              <a:t>in which model weights are broadcast across the machines, and so on.</a:t>
            </a:r>
            <a:endParaRPr lang="en-US" dirty="0"/>
          </a:p>
          <a:p>
            <a:endParaRPr lang="en-US" dirty="0"/>
          </a:p>
          <a:p>
            <a:r>
              <a:rPr lang="en-US" dirty="0"/>
              <a:t> In the case of big data with Spark, </a:t>
            </a:r>
            <a:r>
              <a:rPr lang="en-US" b="1" i="1" dirty="0">
                <a:solidFill>
                  <a:srgbClr val="C00000"/>
                </a:solidFill>
              </a:rPr>
              <a:t>these techniques </a:t>
            </a:r>
            <a:r>
              <a:rPr lang="en-US" dirty="0"/>
              <a:t>are implemented.</a:t>
            </a:r>
            <a:endParaRPr lang="en-US" dirty="0"/>
          </a:p>
          <a:p>
            <a:endParaRPr lang="en-US" dirty="0"/>
          </a:p>
          <a:p>
            <a:r>
              <a:rPr lang="en-US" dirty="0"/>
              <a:t>Statistical models are </a:t>
            </a:r>
            <a:r>
              <a:rPr lang="en-US" b="1" i="1" dirty="0"/>
              <a:t>parametric </a:t>
            </a:r>
            <a:r>
              <a:rPr lang="en-US" dirty="0"/>
              <a:t>in nature, which means a model will have parameters on which diagnostics are performed to check the validity of the model.</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716423"/>
          </a:xfrm>
        </p:spPr>
        <p:txBody>
          <a:bodyPr/>
          <a:lstStyle/>
          <a:p>
            <a:r>
              <a:rPr lang="en-US" b="1" dirty="0">
                <a:solidFill>
                  <a:srgbClr val="FF0000"/>
                </a:solidFill>
              </a:rPr>
              <a:t>Implementation of Ridge Regression Model</a:t>
            </a:r>
            <a:endParaRPr lang="en-US" dirty="0"/>
          </a:p>
        </p:txBody>
      </p:sp>
      <p:pic>
        <p:nvPicPr>
          <p:cNvPr id="2050" name="Picture 2" descr="RidgRegcoeffici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6928" y="1082320"/>
            <a:ext cx="5458645" cy="5348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9610"/>
          </a:xfrm>
        </p:spPr>
        <p:txBody>
          <a:bodyPr>
            <a:normAutofit fontScale="90000"/>
          </a:bodyPr>
          <a:lstStyle/>
          <a:p>
            <a:r>
              <a:rPr lang="en-US" b="1" dirty="0">
                <a:solidFill>
                  <a:srgbClr val="FF0000"/>
                </a:solidFill>
              </a:rPr>
              <a:t>Implementation of Ridge Regression Model</a:t>
            </a:r>
            <a:endParaRPr lang="en-US" dirty="0"/>
          </a:p>
        </p:txBody>
      </p:sp>
      <p:pic>
        <p:nvPicPr>
          <p:cNvPr id="4" name="Picture 4" descr="rigdgeatAlpha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78595" y="894736"/>
            <a:ext cx="5832038" cy="28464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7856282" y="2265106"/>
            <a:ext cx="2457450" cy="381000"/>
          </a:xfrm>
          <a:prstGeom prst="rect">
            <a:avLst/>
          </a:prstGeom>
        </p:spPr>
      </p:pic>
      <p:pic>
        <p:nvPicPr>
          <p:cNvPr id="6" name="Picture 5"/>
          <p:cNvPicPr>
            <a:picLocks noChangeAspect="1"/>
          </p:cNvPicPr>
          <p:nvPr/>
        </p:nvPicPr>
        <p:blipFill>
          <a:blip r:embed="rId3"/>
          <a:stretch>
            <a:fillRect/>
          </a:stretch>
        </p:blipFill>
        <p:spPr>
          <a:xfrm>
            <a:off x="578595" y="3918001"/>
            <a:ext cx="5910695" cy="2680581"/>
          </a:xfrm>
          <a:prstGeom prst="rect">
            <a:avLst/>
          </a:prstGeom>
        </p:spPr>
      </p:pic>
      <p:pic>
        <p:nvPicPr>
          <p:cNvPr id="7" name="Picture 6"/>
          <p:cNvPicPr>
            <a:picLocks noChangeAspect="1"/>
          </p:cNvPicPr>
          <p:nvPr/>
        </p:nvPicPr>
        <p:blipFill>
          <a:blip r:embed="rId4"/>
          <a:stretch>
            <a:fillRect/>
          </a:stretch>
        </p:blipFill>
        <p:spPr>
          <a:xfrm>
            <a:off x="8075357" y="4648968"/>
            <a:ext cx="2238375" cy="352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604"/>
          </a:xfrm>
        </p:spPr>
        <p:txBody>
          <a:bodyPr>
            <a:normAutofit fontScale="90000"/>
          </a:bodyPr>
          <a:lstStyle/>
          <a:p>
            <a:r>
              <a:rPr lang="en-US" b="1" dirty="0">
                <a:solidFill>
                  <a:srgbClr val="FF0000"/>
                </a:solidFill>
              </a:rPr>
              <a:t>Implementation of Ridge Regression Model</a:t>
            </a:r>
            <a:endParaRPr lang="en-US" dirty="0"/>
          </a:p>
        </p:txBody>
      </p:sp>
      <p:sp>
        <p:nvSpPr>
          <p:cNvPr id="3" name="Content Placeholder 2"/>
          <p:cNvSpPr>
            <a:spLocks noGrp="1"/>
          </p:cNvSpPr>
          <p:nvPr>
            <p:ph idx="1"/>
          </p:nvPr>
        </p:nvSpPr>
        <p:spPr>
          <a:xfrm>
            <a:off x="838200" y="1307690"/>
            <a:ext cx="10515600" cy="4869273"/>
          </a:xfrm>
        </p:spPr>
        <p:txBody>
          <a:bodyPr/>
          <a:lstStyle/>
          <a:p>
            <a:r>
              <a:rPr lang="en-US" dirty="0"/>
              <a:t>As we can observe from the above plots that alpha helps in regularizing the coefficient and make them converge faster. </a:t>
            </a:r>
            <a:endParaRPr lang="en-US" dirty="0"/>
          </a:p>
          <a:p>
            <a:endParaRPr lang="en-US" dirty="0"/>
          </a:p>
          <a:p>
            <a:r>
              <a:rPr lang="en-US" dirty="0"/>
              <a:t>Notice that the above graphs can be misleading in a way that it shows some of the coefficients become </a:t>
            </a:r>
            <a:r>
              <a:rPr lang="en-US" b="1" dirty="0"/>
              <a:t>zero</a:t>
            </a:r>
            <a:r>
              <a:rPr lang="en-US" dirty="0"/>
              <a:t>. </a:t>
            </a:r>
            <a:endParaRPr lang="en-US" dirty="0"/>
          </a:p>
          <a:p>
            <a:endParaRPr lang="en-US" dirty="0"/>
          </a:p>
          <a:p>
            <a:r>
              <a:rPr lang="en-US" dirty="0"/>
              <a:t>In Ridge Regularization, the </a:t>
            </a:r>
            <a:r>
              <a:rPr lang="en-US" b="1" u="sng" dirty="0"/>
              <a:t>coefficients can never be 0</a:t>
            </a:r>
            <a:r>
              <a:rPr lang="en-US" dirty="0"/>
              <a:t>, they are just too small to observe in above plots.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Ridge Regression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Ridge Regression :</a:t>
            </a:r>
            <a:endParaRPr lang="en-US" dirty="0"/>
          </a:p>
          <a:p>
            <a:pPr marL="0" indent="0">
              <a:buNone/>
            </a:pPr>
            <a:r>
              <a:rPr lang="en-US" dirty="0"/>
              <a:t>     works well in situations where the least squares estimates have high variance.</a:t>
            </a:r>
            <a:endParaRPr lang="en-US" dirty="0"/>
          </a:p>
          <a:p>
            <a:pPr marL="0" indent="0">
              <a:buNone/>
            </a:pPr>
            <a:r>
              <a:rPr lang="en-US" dirty="0"/>
              <a:t> Advantage:</a:t>
            </a:r>
            <a:endParaRPr lang="en-US" dirty="0"/>
          </a:p>
          <a:p>
            <a:r>
              <a:rPr lang="en-US" dirty="0"/>
              <a:t>      best subset selection, which requires 2P models.</a:t>
            </a:r>
            <a:endParaRPr lang="en-US" dirty="0"/>
          </a:p>
          <a:p>
            <a:r>
              <a:rPr lang="en-US" dirty="0"/>
              <a:t>model-fitting procedure can be performed very quickly.</a:t>
            </a:r>
            <a:endParaRPr lang="en-US" dirty="0"/>
          </a:p>
          <a:p>
            <a:pPr marL="0" indent="0">
              <a:buNone/>
            </a:pPr>
            <a:r>
              <a:rPr lang="en-US" dirty="0"/>
              <a:t>Disadvantage: </a:t>
            </a:r>
            <a:endParaRPr lang="en-US" dirty="0"/>
          </a:p>
          <a:p>
            <a:r>
              <a:rPr lang="en-US" dirty="0"/>
              <a:t>      include all the predictors and shrinks the weights according to their importance, but it does not set the values exactly to zero in order to eliminate unnecessary predictors from models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7"/>
            <a:ext cx="10515600" cy="677094"/>
          </a:xfrm>
        </p:spPr>
        <p:txBody>
          <a:bodyPr>
            <a:normAutofit fontScale="90000"/>
          </a:bodyPr>
          <a:lstStyle/>
          <a:p>
            <a:r>
              <a:rPr lang="en-US" b="1" dirty="0">
                <a:solidFill>
                  <a:srgbClr val="FF0000"/>
                </a:solidFill>
              </a:rPr>
              <a:t>Lasso Regression:</a:t>
            </a:r>
            <a:r>
              <a:rPr lang="en-US"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294968" y="1002891"/>
            <a:ext cx="11572567" cy="5506064"/>
          </a:xfrm>
        </p:spPr>
        <p:txBody>
          <a:bodyPr>
            <a:normAutofit/>
          </a:bodyPr>
          <a:lstStyle/>
          <a:p>
            <a:r>
              <a:rPr lang="en-US" dirty="0"/>
              <a:t>Lasso Regression is similar to Ridge regression except here we add Mean Absolute value of coefficients in place of mean square value. </a:t>
            </a:r>
            <a:endParaRPr lang="en-US" dirty="0"/>
          </a:p>
          <a:p>
            <a:endParaRPr lang="en-US" dirty="0"/>
          </a:p>
          <a:p>
            <a:r>
              <a:rPr lang="en-US" dirty="0"/>
              <a:t>Unlike Ridge Regression, Lasso regression can completely eliminate the variable by </a:t>
            </a:r>
            <a:r>
              <a:rPr lang="en-US" b="1" u="sng" dirty="0"/>
              <a:t>reducing its coefficient value to 0</a:t>
            </a:r>
            <a:r>
              <a:rPr lang="en-US" dirty="0"/>
              <a:t>. </a:t>
            </a:r>
            <a:endParaRPr lang="en-US" dirty="0"/>
          </a:p>
          <a:p>
            <a:endParaRPr lang="en-US" dirty="0"/>
          </a:p>
          <a:p>
            <a:r>
              <a:rPr lang="en-US" dirty="0"/>
              <a:t>The new term we added to Ordinary Least Square(OLS) is called </a:t>
            </a:r>
            <a:r>
              <a:rPr lang="en-US" b="1" dirty="0"/>
              <a:t>L</a:t>
            </a:r>
            <a:r>
              <a:rPr lang="en-US" b="1" baseline="-25000" dirty="0"/>
              <a:t>1</a:t>
            </a:r>
            <a:r>
              <a:rPr lang="en-US" dirty="0"/>
              <a:t> Regularization.</a:t>
            </a:r>
            <a:endParaRPr lang="en-US" dirty="0"/>
          </a:p>
          <a:p>
            <a:endParaRPr lang="en-US" dirty="0"/>
          </a:p>
          <a:p>
            <a:r>
              <a:rPr lang="en-US" dirty="0"/>
              <a:t>Models generated from lasso are very much like subset selection, hence they are much easier to interpret than those produced by ridge regression.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6"/>
            <a:ext cx="10515600" cy="844243"/>
          </a:xfrm>
        </p:spPr>
        <p:txBody>
          <a:bodyPr/>
          <a:lstStyle/>
          <a:p>
            <a:r>
              <a:rPr lang="en-US" b="1" dirty="0">
                <a:solidFill>
                  <a:srgbClr val="FF0000"/>
                </a:solidFill>
              </a:rPr>
              <a:t>Implementation of Lasso Regression</a:t>
            </a:r>
            <a:endParaRPr lang="en-US" b="1" dirty="0">
              <a:solidFill>
                <a:srgbClr val="FF0000"/>
              </a:solidFill>
            </a:endParaRPr>
          </a:p>
        </p:txBody>
      </p:sp>
      <p:sp>
        <p:nvSpPr>
          <p:cNvPr id="3" name="Content Placeholder 2"/>
          <p:cNvSpPr>
            <a:spLocks noGrp="1"/>
          </p:cNvSpPr>
          <p:nvPr>
            <p:ph idx="1"/>
          </p:nvPr>
        </p:nvSpPr>
        <p:spPr>
          <a:xfrm>
            <a:off x="484238" y="1042219"/>
            <a:ext cx="10515600" cy="5565058"/>
          </a:xfrm>
        </p:spPr>
        <p:txBody>
          <a:bodyPr>
            <a:noAutofit/>
          </a:bodyPr>
          <a:lstStyle/>
          <a:p>
            <a:pPr marL="0" indent="0">
              <a:buNone/>
            </a:pPr>
            <a:r>
              <a:rPr lang="en-US" sz="2000" b="1" dirty="0">
                <a:solidFill>
                  <a:srgbClr val="C00000"/>
                </a:solidFill>
              </a:rPr>
              <a:t># import Lasso regression from </a:t>
            </a:r>
            <a:r>
              <a:rPr lang="en-US" sz="2000" b="1" dirty="0" err="1">
                <a:solidFill>
                  <a:srgbClr val="C00000"/>
                </a:solidFill>
              </a:rPr>
              <a:t>sklearn</a:t>
            </a:r>
            <a:r>
              <a:rPr lang="en-US" sz="2000" b="1" dirty="0">
                <a:solidFill>
                  <a:srgbClr val="C00000"/>
                </a:solidFill>
              </a:rPr>
              <a:t> library</a:t>
            </a:r>
            <a:endParaRPr lang="en-US" sz="2000" b="1" dirty="0">
              <a:solidFill>
                <a:srgbClr val="C00000"/>
              </a:solidFill>
            </a:endParaRPr>
          </a:p>
          <a:p>
            <a:pPr marL="0" indent="0">
              <a:buNone/>
            </a:pPr>
            <a:r>
              <a:rPr lang="en-US" sz="2000" dirty="0"/>
              <a:t>	from </a:t>
            </a:r>
            <a:r>
              <a:rPr lang="en-US" sz="2000" dirty="0" err="1"/>
              <a:t>sklearn.linear_model</a:t>
            </a:r>
            <a:r>
              <a:rPr lang="en-US" sz="2000" dirty="0"/>
              <a:t> import Lasso</a:t>
            </a:r>
            <a:endParaRPr lang="en-US" sz="2000" dirty="0"/>
          </a:p>
          <a:p>
            <a:pPr marL="0" indent="0">
              <a:buNone/>
            </a:pPr>
            <a:r>
              <a:rPr lang="en-US" sz="2000" b="1" dirty="0">
                <a:solidFill>
                  <a:srgbClr val="C00000"/>
                </a:solidFill>
              </a:rPr>
              <a:t># Train the model</a:t>
            </a:r>
            <a:endParaRPr lang="en-US" sz="2000" b="1" dirty="0">
              <a:solidFill>
                <a:srgbClr val="C00000"/>
              </a:solidFill>
            </a:endParaRPr>
          </a:p>
          <a:p>
            <a:pPr marL="0" indent="0">
              <a:buNone/>
            </a:pPr>
            <a:r>
              <a:rPr lang="en-US" sz="2000" dirty="0"/>
              <a:t>	lasso = Lasso(alpha = 1)</a:t>
            </a:r>
            <a:endParaRPr lang="en-US" sz="2000" dirty="0"/>
          </a:p>
          <a:p>
            <a:pPr marL="0" indent="0">
              <a:buNone/>
            </a:pPr>
            <a:r>
              <a:rPr lang="en-US" sz="2000" dirty="0"/>
              <a:t>	</a:t>
            </a:r>
            <a:r>
              <a:rPr lang="en-US" sz="2000" dirty="0" err="1"/>
              <a:t>lasso.fit</a:t>
            </a:r>
            <a:r>
              <a:rPr lang="en-US" sz="2000" dirty="0"/>
              <a:t>(</a:t>
            </a:r>
            <a:r>
              <a:rPr lang="en-US" sz="2000" dirty="0" err="1"/>
              <a:t>x_train</a:t>
            </a:r>
            <a:r>
              <a:rPr lang="en-US" sz="2000" dirty="0"/>
              <a:t>, </a:t>
            </a:r>
            <a:r>
              <a:rPr lang="en-US" sz="2000" dirty="0" err="1"/>
              <a:t>y_train</a:t>
            </a:r>
            <a:r>
              <a:rPr lang="en-US" sz="2000" dirty="0"/>
              <a:t>)</a:t>
            </a:r>
            <a:endParaRPr lang="en-US" sz="2000" dirty="0"/>
          </a:p>
          <a:p>
            <a:pPr marL="0" indent="0">
              <a:buNone/>
            </a:pPr>
            <a:r>
              <a:rPr lang="en-US" sz="2000" dirty="0"/>
              <a:t>	y_pred1 = </a:t>
            </a:r>
            <a:r>
              <a:rPr lang="en-US" sz="2000" dirty="0" err="1"/>
              <a:t>lasso.predict</a:t>
            </a:r>
            <a:r>
              <a:rPr lang="en-US" sz="2000" dirty="0"/>
              <a:t>(</a:t>
            </a:r>
            <a:r>
              <a:rPr lang="en-US" sz="2000" dirty="0" err="1"/>
              <a:t>x_test</a:t>
            </a:r>
            <a:r>
              <a:rPr lang="en-US" sz="2000" dirty="0"/>
              <a:t>)</a:t>
            </a:r>
            <a:endParaRPr lang="en-US" sz="2000" dirty="0"/>
          </a:p>
          <a:p>
            <a:pPr marL="0" indent="0">
              <a:buNone/>
            </a:pPr>
            <a:r>
              <a:rPr lang="en-US" sz="2000" b="1" dirty="0">
                <a:solidFill>
                  <a:srgbClr val="C00000"/>
                </a:solidFill>
              </a:rPr>
              <a:t># Calculate Mean Squared Error</a:t>
            </a:r>
            <a:endParaRPr lang="en-US" sz="2000" b="1" dirty="0">
              <a:solidFill>
                <a:srgbClr val="C00000"/>
              </a:solidFill>
            </a:endParaRPr>
          </a:p>
          <a:p>
            <a:pPr marL="0" indent="0">
              <a:buNone/>
            </a:pPr>
            <a:r>
              <a:rPr lang="en-US" sz="2000" dirty="0"/>
              <a:t>	</a:t>
            </a:r>
            <a:r>
              <a:rPr lang="en-US" sz="2000" dirty="0" err="1"/>
              <a:t>mean_squared_error</a:t>
            </a:r>
            <a:r>
              <a:rPr lang="en-US" sz="2000" dirty="0"/>
              <a:t> = </a:t>
            </a:r>
            <a:r>
              <a:rPr lang="en-US" sz="2000" dirty="0" err="1"/>
              <a:t>np.mean</a:t>
            </a:r>
            <a:r>
              <a:rPr lang="en-US" sz="2000" dirty="0"/>
              <a:t>((y_pred1 - </a:t>
            </a:r>
            <a:r>
              <a:rPr lang="en-US" sz="2000" dirty="0" err="1"/>
              <a:t>y_test</a:t>
            </a:r>
            <a:r>
              <a:rPr lang="en-US" sz="2000" dirty="0"/>
              <a:t>)**2)</a:t>
            </a:r>
            <a:endParaRPr lang="en-US" sz="2000" dirty="0"/>
          </a:p>
          <a:p>
            <a:pPr marL="0" indent="0">
              <a:buNone/>
            </a:pPr>
            <a:r>
              <a:rPr lang="en-US" sz="2000" dirty="0"/>
              <a:t>	print("Mean squared error on test set", </a:t>
            </a:r>
            <a:r>
              <a:rPr lang="en-US" sz="2000" dirty="0" err="1"/>
              <a:t>mean_squared_error</a:t>
            </a:r>
            <a:r>
              <a:rPr lang="en-US" sz="2000" dirty="0"/>
              <a:t>)</a:t>
            </a:r>
            <a:endParaRPr lang="en-US" sz="2000" dirty="0"/>
          </a:p>
          <a:p>
            <a:pPr marL="0" indent="0">
              <a:buNone/>
            </a:pPr>
            <a:r>
              <a:rPr lang="en-US" sz="2000" dirty="0"/>
              <a:t>	</a:t>
            </a:r>
            <a:r>
              <a:rPr lang="en-US" sz="2000" dirty="0" err="1"/>
              <a:t>lasso_coeff</a:t>
            </a:r>
            <a:r>
              <a:rPr lang="en-US" sz="2000" dirty="0"/>
              <a:t> = </a:t>
            </a:r>
            <a:r>
              <a:rPr lang="en-US" sz="2000" dirty="0" err="1"/>
              <a:t>pd.DataFrame</a:t>
            </a:r>
            <a:r>
              <a:rPr lang="en-US" sz="2000" dirty="0"/>
              <a:t>()</a:t>
            </a:r>
            <a:endParaRPr lang="en-US" sz="2000" dirty="0"/>
          </a:p>
          <a:p>
            <a:pPr marL="0" indent="0">
              <a:buNone/>
            </a:pPr>
            <a:r>
              <a:rPr lang="en-US" sz="2000" dirty="0"/>
              <a:t>	</a:t>
            </a:r>
            <a:r>
              <a:rPr lang="en-US" sz="2000" dirty="0" err="1"/>
              <a:t>lasso_coeff</a:t>
            </a:r>
            <a:r>
              <a:rPr lang="en-US" sz="2000" dirty="0"/>
              <a:t>["Columns"] = </a:t>
            </a:r>
            <a:r>
              <a:rPr lang="en-US" sz="2000" dirty="0" err="1"/>
              <a:t>x_train.columns</a:t>
            </a:r>
            <a:endParaRPr lang="en-US" sz="2000" dirty="0"/>
          </a:p>
          <a:p>
            <a:pPr marL="0" indent="0">
              <a:buNone/>
            </a:pPr>
            <a:r>
              <a:rPr lang="en-US" sz="2000" dirty="0"/>
              <a:t>	</a:t>
            </a:r>
            <a:r>
              <a:rPr lang="en-US" sz="2000" dirty="0" err="1"/>
              <a:t>lasso_coeff</a:t>
            </a:r>
            <a:r>
              <a:rPr lang="en-US" sz="2000" dirty="0"/>
              <a:t>['Coefficient Estimate'] = </a:t>
            </a:r>
            <a:r>
              <a:rPr lang="en-US" sz="2000" dirty="0" err="1"/>
              <a:t>pd.Series</a:t>
            </a:r>
            <a:r>
              <a:rPr lang="en-US" sz="2000" dirty="0"/>
              <a:t>(</a:t>
            </a:r>
            <a:r>
              <a:rPr lang="en-US" sz="2000" dirty="0" err="1"/>
              <a:t>lasso.coef</a:t>
            </a:r>
            <a:r>
              <a:rPr lang="en-US" sz="2000" dirty="0"/>
              <a:t>_)</a:t>
            </a:r>
            <a:endParaRPr lang="en-US" sz="2000" dirty="0"/>
          </a:p>
          <a:p>
            <a:pPr marL="0" indent="0">
              <a:buNone/>
            </a:pPr>
            <a:r>
              <a:rPr lang="en-US" sz="2000" dirty="0"/>
              <a:t>	 print(</a:t>
            </a:r>
            <a:r>
              <a:rPr lang="en-US" sz="2000" dirty="0" err="1"/>
              <a:t>lasso_coeff</a:t>
            </a:r>
            <a:r>
              <a:rPr lang="en-US" sz="2000" dirty="0"/>
              <a:t>)</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72"/>
            <a:ext cx="10515600" cy="667262"/>
          </a:xfrm>
        </p:spPr>
        <p:txBody>
          <a:bodyPr>
            <a:normAutofit/>
          </a:bodyPr>
          <a:lstStyle/>
          <a:p>
            <a:r>
              <a:rPr lang="en-US" sz="2400" dirty="0"/>
              <a:t>Output: The value of MSE error and the </a:t>
            </a:r>
            <a:r>
              <a:rPr lang="en-US" sz="2400" dirty="0" err="1"/>
              <a:t>dataframe</a:t>
            </a:r>
            <a:r>
              <a:rPr lang="en-US" sz="2400" dirty="0"/>
              <a:t> with Lasso coefficients. </a:t>
            </a:r>
            <a:endParaRPr lang="en-US" sz="2400" dirty="0"/>
          </a:p>
        </p:txBody>
      </p:sp>
      <p:pic>
        <p:nvPicPr>
          <p:cNvPr id="3074" name="Picture 2" descr="lassowithalpaha1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463413" y="1097934"/>
            <a:ext cx="4717026" cy="5280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381" y="206579"/>
            <a:ext cx="10515600" cy="716423"/>
          </a:xfrm>
        </p:spPr>
        <p:txBody>
          <a:bodyPr/>
          <a:lstStyle/>
          <a:p>
            <a:r>
              <a:rPr lang="en-US" b="1" dirty="0">
                <a:solidFill>
                  <a:srgbClr val="FF0000"/>
                </a:solidFill>
              </a:rPr>
              <a:t>Implementation of Lasso Regression</a:t>
            </a:r>
            <a:endParaRPr lang="en-US" dirty="0"/>
          </a:p>
        </p:txBody>
      </p:sp>
      <p:pic>
        <p:nvPicPr>
          <p:cNvPr id="4" name="Content Placeholder 3"/>
          <p:cNvPicPr>
            <a:picLocks noGrp="1" noChangeAspect="1"/>
          </p:cNvPicPr>
          <p:nvPr>
            <p:ph idx="1"/>
          </p:nvPr>
        </p:nvPicPr>
        <p:blipFill>
          <a:blip r:embed="rId1"/>
          <a:stretch>
            <a:fillRect/>
          </a:stretch>
        </p:blipFill>
        <p:spPr>
          <a:xfrm>
            <a:off x="7627554" y="2069971"/>
            <a:ext cx="2352675" cy="342900"/>
          </a:xfrm>
          <a:prstGeom prst="rect">
            <a:avLst/>
          </a:prstGeom>
        </p:spPr>
      </p:pic>
      <p:pic>
        <p:nvPicPr>
          <p:cNvPr id="5122" name="Picture 2" descr="Lasso Regression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81" y="824679"/>
            <a:ext cx="5842102" cy="28426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edia.geeksforgeeks.org/wp-content/uploads/20200228180411/lassowithalph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82" y="3779941"/>
            <a:ext cx="5729748" cy="2950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8075357" y="4648968"/>
            <a:ext cx="2238375" cy="352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306"/>
            <a:ext cx="10515600" cy="627933"/>
          </a:xfrm>
        </p:spPr>
        <p:txBody>
          <a:bodyPr>
            <a:normAutofit fontScale="90000"/>
          </a:bodyPr>
          <a:lstStyle/>
          <a:p>
            <a:r>
              <a:rPr lang="en-US" b="1" dirty="0">
                <a:solidFill>
                  <a:srgbClr val="FF0000"/>
                </a:solidFill>
              </a:rPr>
              <a:t>Conclusion- Ridge &amp; Lasso Regression</a:t>
            </a:r>
            <a:endParaRPr lang="en-US" b="1" dirty="0">
              <a:solidFill>
                <a:srgbClr val="FF0000"/>
              </a:solidFill>
            </a:endParaRPr>
          </a:p>
        </p:txBody>
      </p:sp>
      <p:sp>
        <p:nvSpPr>
          <p:cNvPr id="3" name="Content Placeholder 2"/>
          <p:cNvSpPr>
            <a:spLocks noGrp="1"/>
          </p:cNvSpPr>
          <p:nvPr>
            <p:ph idx="1"/>
          </p:nvPr>
        </p:nvSpPr>
        <p:spPr>
          <a:xfrm>
            <a:off x="373626" y="1012723"/>
            <a:ext cx="11444748" cy="5653548"/>
          </a:xfrm>
        </p:spPr>
        <p:txBody>
          <a:bodyPr/>
          <a:lstStyle/>
          <a:p>
            <a:pPr marL="0" indent="0" fontAlgn="base">
              <a:buNone/>
            </a:pPr>
            <a:r>
              <a:rPr lang="en-US" b="1" u="sng" dirty="0"/>
              <a:t>Ridge Regression </a:t>
            </a:r>
            <a:endParaRPr lang="en-US" b="1" u="sng" dirty="0"/>
          </a:p>
          <a:p>
            <a:pPr fontAlgn="base"/>
            <a:r>
              <a:rPr lang="en-US" dirty="0"/>
              <a:t>Adds L</a:t>
            </a:r>
            <a:r>
              <a:rPr lang="en-US" baseline="-25000" dirty="0"/>
              <a:t>2</a:t>
            </a:r>
            <a:r>
              <a:rPr lang="en-US" dirty="0"/>
              <a:t> regularization penalty term to loss function. This term reduces the coefficients but does not make them 0 and thus doesn’t eliminate any independent variable completely.</a:t>
            </a:r>
            <a:endParaRPr lang="en-US" dirty="0"/>
          </a:p>
          <a:p>
            <a:pPr fontAlgn="base"/>
            <a:r>
              <a:rPr lang="en-US" dirty="0"/>
              <a:t> It can be used to measure the impact of the different independent variables. </a:t>
            </a:r>
            <a:br>
              <a:rPr lang="en-US" dirty="0"/>
            </a:br>
            <a:r>
              <a:rPr lang="en-US" dirty="0"/>
              <a:t> </a:t>
            </a:r>
            <a:endParaRPr lang="en-US" dirty="0"/>
          </a:p>
          <a:p>
            <a:pPr marL="0" indent="0" fontAlgn="base">
              <a:buNone/>
            </a:pPr>
            <a:r>
              <a:rPr lang="en-US" b="1" u="sng" dirty="0"/>
              <a:t>Lasso Regression </a:t>
            </a:r>
            <a:endParaRPr lang="en-US" b="1" u="sng" dirty="0"/>
          </a:p>
          <a:p>
            <a:pPr fontAlgn="base"/>
            <a:r>
              <a:rPr lang="en-US" dirty="0"/>
              <a:t>Adds L</a:t>
            </a:r>
            <a:r>
              <a:rPr lang="en-US" baseline="-25000" dirty="0"/>
              <a:t>1</a:t>
            </a:r>
            <a:r>
              <a:rPr lang="en-US" dirty="0"/>
              <a:t> regularization penalty term to loss function. </a:t>
            </a:r>
            <a:endParaRPr lang="en-US" dirty="0"/>
          </a:p>
          <a:p>
            <a:pPr fontAlgn="base"/>
            <a:r>
              <a:rPr lang="en-US" dirty="0"/>
              <a:t>This term reduces the coefficients as well as makes them 0 thus effectively eliminate the corresponding independent variable completely. </a:t>
            </a:r>
            <a:endParaRPr lang="en-US" dirty="0"/>
          </a:p>
          <a:p>
            <a:pPr fontAlgn="base"/>
            <a:r>
              <a:rPr lang="en-US" dirty="0"/>
              <a:t>It can be used for feature selection etc. </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09" y="176981"/>
            <a:ext cx="10940845" cy="639098"/>
          </a:xfrm>
        </p:spPr>
        <p:txBody>
          <a:bodyPr>
            <a:normAutofit fontScale="90000"/>
          </a:bodyPr>
          <a:lstStyle/>
          <a:p>
            <a:pPr algn="ctr"/>
            <a:r>
              <a:rPr lang="en-US" b="1" dirty="0">
                <a:solidFill>
                  <a:srgbClr val="FF0000"/>
                </a:solidFill>
              </a:rPr>
              <a:t>Logistic Regression Vs Random Forest</a:t>
            </a:r>
            <a:endParaRPr lang="en-US" dirty="0">
              <a:solidFill>
                <a:srgbClr val="FF0000"/>
              </a:solidFill>
            </a:endParaRPr>
          </a:p>
        </p:txBody>
      </p:sp>
      <p:sp>
        <p:nvSpPr>
          <p:cNvPr id="3" name="Content Placeholder 2"/>
          <p:cNvSpPr>
            <a:spLocks noGrp="1"/>
          </p:cNvSpPr>
          <p:nvPr>
            <p:ph idx="1"/>
          </p:nvPr>
        </p:nvSpPr>
        <p:spPr>
          <a:xfrm>
            <a:off x="353961" y="816079"/>
            <a:ext cx="11425084" cy="5840361"/>
          </a:xfrm>
        </p:spPr>
        <p:txBody>
          <a:bodyPr/>
          <a:lstStyle/>
          <a:p>
            <a:r>
              <a:rPr lang="en-US" b="1" dirty="0">
                <a:solidFill>
                  <a:srgbClr val="C00000"/>
                </a:solidFill>
              </a:rPr>
              <a:t>Logistic Regression </a:t>
            </a:r>
            <a:r>
              <a:rPr lang="en-US" dirty="0"/>
              <a:t>is used widely for solving Industry scale problems as it’s easy to implement and it generally doesn't give you </a:t>
            </a:r>
            <a:r>
              <a:rPr lang="en-US" b="1" dirty="0"/>
              <a:t>discrete output </a:t>
            </a:r>
            <a:r>
              <a:rPr lang="en-US" dirty="0"/>
              <a:t>and gives </a:t>
            </a:r>
            <a:r>
              <a:rPr lang="en-US" b="1" dirty="0"/>
              <a:t>Probability associated </a:t>
            </a:r>
            <a:r>
              <a:rPr lang="en-US" dirty="0"/>
              <a:t>with each </a:t>
            </a:r>
            <a:r>
              <a:rPr lang="en-US" b="1" i="1" dirty="0"/>
              <a:t>output</a:t>
            </a:r>
            <a:r>
              <a:rPr lang="en-US" dirty="0"/>
              <a:t>. </a:t>
            </a:r>
            <a:endParaRPr lang="en-US" dirty="0"/>
          </a:p>
          <a:p>
            <a:r>
              <a:rPr lang="en-US" dirty="0"/>
              <a:t>The logistic regression algorithm is robust to a small noise in the data and is not particularly affected by </a:t>
            </a:r>
            <a:r>
              <a:rPr lang="en-US" b="1" dirty="0"/>
              <a:t>small cases of multi-collinearity</a:t>
            </a:r>
            <a:r>
              <a:rPr lang="en-US" dirty="0"/>
              <a:t>. We can use many metrics for evaluation but let’s consider Recall for True Positive and F1 score (Harmonic Mean for Recall and Precision)</a:t>
            </a:r>
            <a:endParaRPr lang="en-US" dirty="0"/>
          </a:p>
          <a:p>
            <a:r>
              <a:rPr lang="en-US" b="1" dirty="0">
                <a:solidFill>
                  <a:srgbClr val="C00000"/>
                </a:solidFill>
              </a:rPr>
              <a:t>Random Forest Classifier </a:t>
            </a:r>
            <a:r>
              <a:rPr lang="en-US" dirty="0"/>
              <a:t>is </a:t>
            </a:r>
            <a:r>
              <a:rPr lang="en-US" b="1" i="1" u="sng" dirty="0"/>
              <a:t>more of Accuracy </a:t>
            </a:r>
            <a:r>
              <a:rPr lang="en-US" dirty="0"/>
              <a:t>focused algorithm and is best till it’s used with proper fit, else it gets overfat quickly. </a:t>
            </a:r>
            <a:endParaRPr lang="en-US" dirty="0"/>
          </a:p>
          <a:p>
            <a:r>
              <a:rPr lang="en-US" dirty="0"/>
              <a:t>Random selection in individual decision trees of RFC can capture more complex feature patterns to provide the </a:t>
            </a:r>
            <a:r>
              <a:rPr lang="en-US" b="1" dirty="0"/>
              <a:t>best accuracy</a:t>
            </a:r>
            <a:r>
              <a:rPr lang="en-US" dirty="0"/>
              <a:t>.</a:t>
            </a:r>
            <a:endParaRPr lang="en-US" dirty="0"/>
          </a:p>
          <a:p>
            <a:r>
              <a:rPr lang="en-US" dirty="0"/>
              <a:t> RFC can also tell us how much each feature contributes to class prediction using Feature Importance and tree graphs for better interpretation.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a:solidFill>
                  <a:srgbClr val="C00000"/>
                </a:solidFill>
                <a:latin typeface="Azonix" pitchFamily="50" charset="0"/>
              </a:rPr>
              <a:t>Comparison between </a:t>
            </a:r>
            <a:r>
              <a:rPr lang="en-US" sz="3600" b="1" dirty="0">
                <a:solidFill>
                  <a:srgbClr val="00B050"/>
                </a:solidFill>
                <a:latin typeface="Azonix" pitchFamily="50" charset="0"/>
              </a:rPr>
              <a:t>regression</a:t>
            </a:r>
            <a:r>
              <a:rPr lang="en-US" sz="3600" b="1" dirty="0">
                <a:solidFill>
                  <a:srgbClr val="C00000"/>
                </a:solidFill>
                <a:latin typeface="Azonix" pitchFamily="50" charset="0"/>
              </a:rPr>
              <a:t> and</a:t>
            </a:r>
            <a:br>
              <a:rPr lang="en-US" sz="3600" b="1" dirty="0">
                <a:solidFill>
                  <a:srgbClr val="C00000"/>
                </a:solidFill>
                <a:latin typeface="Azonix" pitchFamily="50" charset="0"/>
              </a:rPr>
            </a:br>
            <a:r>
              <a:rPr lang="en-US" sz="3600" b="1" dirty="0">
                <a:solidFill>
                  <a:srgbClr val="00B050"/>
                </a:solidFill>
                <a:latin typeface="Azonix" pitchFamily="50" charset="0"/>
              </a:rPr>
              <a:t>machine learning </a:t>
            </a:r>
            <a:r>
              <a:rPr lang="en-US" sz="3600" b="1" dirty="0">
                <a:solidFill>
                  <a:srgbClr val="C00000"/>
                </a:solidFill>
                <a:latin typeface="Azonix" pitchFamily="50" charset="0"/>
              </a:rPr>
              <a:t>models </a:t>
            </a:r>
            <a:endParaRPr lang="en-US" sz="3600" dirty="0"/>
          </a:p>
        </p:txBody>
      </p:sp>
      <p:sp>
        <p:nvSpPr>
          <p:cNvPr id="3" name="Content Placeholder 2"/>
          <p:cNvSpPr>
            <a:spLocks noGrp="1"/>
          </p:cNvSpPr>
          <p:nvPr>
            <p:ph idx="1"/>
          </p:nvPr>
        </p:nvSpPr>
        <p:spPr>
          <a:xfrm>
            <a:off x="530942" y="1825625"/>
            <a:ext cx="11110452" cy="4351338"/>
          </a:xfrm>
        </p:spPr>
        <p:txBody>
          <a:bodyPr/>
          <a:lstStyle/>
          <a:p>
            <a:pPr algn="just"/>
            <a:endParaRPr lang="en-US" dirty="0"/>
          </a:p>
          <a:p>
            <a:pPr algn="just"/>
            <a:r>
              <a:rPr lang="en-US" dirty="0"/>
              <a:t>Machine learning models are </a:t>
            </a:r>
            <a:r>
              <a:rPr lang="en-US" b="1" i="1" dirty="0">
                <a:solidFill>
                  <a:srgbClr val="C00000"/>
                </a:solidFill>
              </a:rPr>
              <a:t>non-parametric</a:t>
            </a:r>
            <a:r>
              <a:rPr lang="en-US" dirty="0"/>
              <a:t>, do not have any parameters, or curve assumptions;</a:t>
            </a:r>
            <a:endParaRPr lang="en-US" dirty="0"/>
          </a:p>
          <a:p>
            <a:pPr marL="0" indent="0" algn="just">
              <a:buNone/>
            </a:pPr>
            <a:endParaRPr lang="en-US" dirty="0"/>
          </a:p>
          <a:p>
            <a:pPr algn="just"/>
            <a:r>
              <a:rPr lang="en-US" dirty="0"/>
              <a:t>Machine Learning models learn by themselves based on provided data and come up with complex and intricate functions rather than predefined function fitting.</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822"/>
            <a:ext cx="10515600" cy="785249"/>
          </a:xfrm>
        </p:spPr>
        <p:txBody>
          <a:bodyPr/>
          <a:lstStyle/>
          <a:p>
            <a:r>
              <a:rPr lang="en-US" b="1" dirty="0">
                <a:solidFill>
                  <a:srgbClr val="FF0000"/>
                </a:solidFill>
              </a:rPr>
              <a:t>Logistic Regression Vs Random Forest</a:t>
            </a:r>
            <a:endParaRPr lang="en-US" dirty="0"/>
          </a:p>
        </p:txBody>
      </p:sp>
      <p:sp>
        <p:nvSpPr>
          <p:cNvPr id="3" name="Content Placeholder 2"/>
          <p:cNvSpPr>
            <a:spLocks noGrp="1"/>
          </p:cNvSpPr>
          <p:nvPr>
            <p:ph idx="1"/>
          </p:nvPr>
        </p:nvSpPr>
        <p:spPr>
          <a:xfrm>
            <a:off x="838200" y="1317523"/>
            <a:ext cx="10515600" cy="4859440"/>
          </a:xfrm>
        </p:spPr>
        <p:txBody>
          <a:bodyPr/>
          <a:lstStyle/>
          <a:p>
            <a:pPr marL="0" indent="0">
              <a:buNone/>
            </a:pPr>
            <a:r>
              <a:rPr lang="en-US" b="1" u="sng" dirty="0"/>
              <a:t>Summary:</a:t>
            </a:r>
            <a:endParaRPr lang="en-US" b="1" u="sng" dirty="0"/>
          </a:p>
          <a:p>
            <a:pPr marL="0" indent="0">
              <a:buNone/>
            </a:pPr>
            <a:endParaRPr lang="en-US" b="1" u="sng" dirty="0"/>
          </a:p>
          <a:p>
            <a:r>
              <a:rPr lang="en-US" dirty="0"/>
              <a:t>Overall saying Random Forest Classifier performs better with more categorical data than numeric and logistic regression is a little confusing when comes to categorical data So. </a:t>
            </a:r>
            <a:endParaRPr lang="en-US" dirty="0"/>
          </a:p>
          <a:p>
            <a:endParaRPr lang="en-US" dirty="0"/>
          </a:p>
          <a:p>
            <a:r>
              <a:rPr lang="en-US" dirty="0"/>
              <a:t>If the dataset has more Categorical data and consists of outliers it is better to use Random Forest Classifier.</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529" y="285135"/>
            <a:ext cx="10515600" cy="697630"/>
          </a:xfrm>
        </p:spPr>
        <p:txBody>
          <a:bodyPr/>
          <a:lstStyle/>
          <a:p>
            <a:r>
              <a:rPr lang="en-US" b="1" dirty="0">
                <a:solidFill>
                  <a:srgbClr val="FF0000"/>
                </a:solidFill>
              </a:rPr>
              <a:t>Logistic Regression Vs Random Forest</a:t>
            </a:r>
            <a:endParaRPr lang="en-US" dirty="0"/>
          </a:p>
        </p:txBody>
      </p:sp>
      <p:sp>
        <p:nvSpPr>
          <p:cNvPr id="3" name="Content Placeholder 2"/>
          <p:cNvSpPr>
            <a:spLocks noGrp="1"/>
          </p:cNvSpPr>
          <p:nvPr>
            <p:ph idx="1"/>
          </p:nvPr>
        </p:nvSpPr>
        <p:spPr>
          <a:xfrm>
            <a:off x="1103671" y="1452000"/>
            <a:ext cx="10515600" cy="4351338"/>
          </a:xfrm>
        </p:spPr>
        <p:txBody>
          <a:bodyPr/>
          <a:lstStyle/>
          <a:p>
            <a:pPr marL="0" indent="0" fontAlgn="auto">
              <a:buNone/>
            </a:pPr>
            <a:r>
              <a:rPr lang="en-US" b="1" dirty="0"/>
              <a:t>According to Google:</a:t>
            </a:r>
            <a:endParaRPr lang="en-US" dirty="0"/>
          </a:p>
          <a:p>
            <a:pPr fontAlgn="auto"/>
            <a:r>
              <a:rPr lang="en-US" dirty="0"/>
              <a:t>Logistic regression performs better when the number of noise variables is less than or equal to the number of explanatory variables and the random forest has a higher true and false positive rate as the number of explanatory variables increases in a dataset.</a:t>
            </a:r>
            <a:endParaRPr lang="en-US" dirty="0"/>
          </a:p>
          <a:p>
            <a:pPr marL="0" indent="0">
              <a:buNone/>
            </a:pPr>
            <a:br>
              <a:rPr lang="en-US" dirty="0"/>
            </a:b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306"/>
            <a:ext cx="10515600" cy="706591"/>
          </a:xfrm>
        </p:spPr>
        <p:txBody>
          <a:bodyPr/>
          <a:lstStyle/>
          <a:p>
            <a:r>
              <a:rPr lang="en-US" b="1" dirty="0">
                <a:solidFill>
                  <a:srgbClr val="FF0000"/>
                </a:solidFill>
                <a:latin typeface="Bahnschrift Light" panose="020B0502040204020203" pitchFamily="34" charset="0"/>
              </a:rPr>
              <a:t>Maximum likelihood Estimation</a:t>
            </a:r>
            <a:endParaRPr lang="en-US" b="1" dirty="0">
              <a:solidFill>
                <a:srgbClr val="FF0000"/>
              </a:solidFill>
              <a:latin typeface="Bahnschrift Light" panose="020B0502040204020203" pitchFamily="34" charset="0"/>
            </a:endParaRPr>
          </a:p>
        </p:txBody>
      </p:sp>
      <p:sp>
        <p:nvSpPr>
          <p:cNvPr id="3" name="Content Placeholder 2"/>
          <p:cNvSpPr>
            <a:spLocks noGrp="1"/>
          </p:cNvSpPr>
          <p:nvPr>
            <p:ph idx="1"/>
          </p:nvPr>
        </p:nvSpPr>
        <p:spPr>
          <a:xfrm>
            <a:off x="260554" y="1199535"/>
            <a:ext cx="11670891" cy="5555226"/>
          </a:xfrm>
        </p:spPr>
        <p:txBody>
          <a:bodyPr>
            <a:normAutofit/>
          </a:bodyPr>
          <a:lstStyle/>
          <a:p>
            <a:r>
              <a:rPr lang="en-US" dirty="0"/>
              <a:t>Logistic regression works on the </a:t>
            </a:r>
            <a:r>
              <a:rPr lang="en-US" b="1" dirty="0">
                <a:solidFill>
                  <a:srgbClr val="00B050"/>
                </a:solidFill>
              </a:rPr>
              <a:t>principle of maximum likelihood estimation</a:t>
            </a:r>
            <a:r>
              <a:rPr lang="en-US" dirty="0"/>
              <a:t>;</a:t>
            </a:r>
            <a:endParaRPr lang="en-US" dirty="0"/>
          </a:p>
          <a:p>
            <a:r>
              <a:rPr lang="en-US" b="1" dirty="0">
                <a:solidFill>
                  <a:srgbClr val="00B050"/>
                </a:solidFill>
              </a:rPr>
              <a:t>Maximum likelihood estimation </a:t>
            </a:r>
            <a:r>
              <a:rPr lang="en-US" dirty="0"/>
              <a:t>is a method of estimating the parameters of a model given observations, by finding the parameter values that maximize the likelihood of making the observations.</a:t>
            </a:r>
            <a:endParaRPr lang="en-US" dirty="0"/>
          </a:p>
          <a:p>
            <a:r>
              <a:rPr lang="en-US" dirty="0"/>
              <a:t>This means </a:t>
            </a:r>
            <a:r>
              <a:rPr lang="en-US" b="1" dirty="0">
                <a:solidFill>
                  <a:srgbClr val="FFC000"/>
                </a:solidFill>
              </a:rPr>
              <a:t>finding parameters that maximize the probability </a:t>
            </a:r>
            <a:r>
              <a:rPr lang="en-US" b="1" i="1" dirty="0">
                <a:solidFill>
                  <a:srgbClr val="FFC000"/>
                </a:solidFill>
              </a:rPr>
              <a:t>p </a:t>
            </a:r>
            <a:r>
              <a:rPr lang="en-US" dirty="0"/>
              <a:t>of event </a:t>
            </a:r>
            <a:r>
              <a:rPr lang="en-US" i="1" dirty="0"/>
              <a:t>1 </a:t>
            </a:r>
            <a:r>
              <a:rPr lang="en-US" dirty="0"/>
              <a:t>and </a:t>
            </a:r>
            <a:r>
              <a:rPr lang="en-US" i="1" dirty="0"/>
              <a:t>(1-p) </a:t>
            </a:r>
            <a:r>
              <a:rPr lang="en-US" dirty="0"/>
              <a:t>of non-event </a:t>
            </a:r>
            <a:r>
              <a:rPr lang="en-US" i="1" dirty="0"/>
              <a:t>0</a:t>
            </a:r>
            <a:r>
              <a:rPr lang="en-US" dirty="0"/>
              <a:t>, as you know:</a:t>
            </a:r>
            <a:endParaRPr lang="en-US" dirty="0"/>
          </a:p>
          <a:p>
            <a:endParaRPr lang="en-US" dirty="0"/>
          </a:p>
          <a:p>
            <a:pPr marL="3200400" lvl="7" indent="0">
              <a:buNone/>
            </a:pPr>
            <a:r>
              <a:rPr lang="en-US" sz="2800" b="1" i="1" dirty="0">
                <a:solidFill>
                  <a:srgbClr val="00B0F0"/>
                </a:solidFill>
              </a:rPr>
              <a:t>probability (event + non-event) = 1</a:t>
            </a:r>
            <a:endParaRPr lang="en-US" sz="2800" b="1" dirty="0">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11" y="148816"/>
            <a:ext cx="11611896" cy="657430"/>
          </a:xfrm>
        </p:spPr>
        <p:txBody>
          <a:bodyPr>
            <a:normAutofit fontScale="90000"/>
          </a:bodyPr>
          <a:lstStyle/>
          <a:p>
            <a:pPr algn="ctr"/>
            <a:r>
              <a:rPr lang="en-US" b="1" dirty="0">
                <a:solidFill>
                  <a:srgbClr val="00B0F0"/>
                </a:solidFill>
                <a:latin typeface="Arial Narrow" panose="020B07060202020A0204" pitchFamily="34" charset="0"/>
              </a:rPr>
              <a:t>Terminology</a:t>
            </a:r>
            <a:r>
              <a:rPr lang="en-US" b="1" dirty="0">
                <a:solidFill>
                  <a:srgbClr val="FF0000"/>
                </a:solidFill>
                <a:latin typeface="Arial Narrow" panose="020B07060202020A0204" pitchFamily="34" charset="0"/>
              </a:rPr>
              <a:t> involved in </a:t>
            </a:r>
            <a:r>
              <a:rPr lang="en-US" b="1" dirty="0">
                <a:solidFill>
                  <a:srgbClr val="00B050"/>
                </a:solidFill>
                <a:latin typeface="Arial Narrow" panose="020B07060202020A0204" pitchFamily="34" charset="0"/>
              </a:rPr>
              <a:t>Logistic Regression</a:t>
            </a:r>
            <a:endParaRPr lang="en-US" b="1" dirty="0">
              <a:solidFill>
                <a:srgbClr val="00B050"/>
              </a:solidFill>
              <a:latin typeface="Arial Narrow" panose="020B07060202020A0204" pitchFamily="34" charset="0"/>
            </a:endParaRPr>
          </a:p>
        </p:txBody>
      </p:sp>
      <p:sp>
        <p:nvSpPr>
          <p:cNvPr id="3" name="Content Placeholder 2"/>
          <p:cNvSpPr>
            <a:spLocks noGrp="1"/>
          </p:cNvSpPr>
          <p:nvPr>
            <p:ph idx="1"/>
          </p:nvPr>
        </p:nvSpPr>
        <p:spPr>
          <a:xfrm>
            <a:off x="422786" y="993058"/>
            <a:ext cx="11552903" cy="5643716"/>
          </a:xfrm>
        </p:spPr>
        <p:txBody>
          <a:bodyPr/>
          <a:lstStyle/>
          <a:p>
            <a:r>
              <a:rPr lang="en-US" dirty="0"/>
              <a:t>Logistic regression is favorite ground for many interviewers to test the depth of an analyst with respect to their statistical acumen. </a:t>
            </a:r>
            <a:endParaRPr lang="en-US" dirty="0"/>
          </a:p>
          <a:p>
            <a:endParaRPr lang="en-US" dirty="0"/>
          </a:p>
          <a:p>
            <a:r>
              <a:rPr lang="en-US" dirty="0"/>
              <a:t>It has been said that, even if someone understands 1,000 concepts in logistic regression, there would always be a question 1,001 from an interviewer. </a:t>
            </a:r>
            <a:endParaRPr lang="en-US" dirty="0"/>
          </a:p>
          <a:p>
            <a:endParaRPr lang="en-US" dirty="0"/>
          </a:p>
          <a:p>
            <a:r>
              <a:rPr lang="en-US" dirty="0"/>
              <a:t>Hence, it would really be worth building knowledge on logistic regression from its fundamentals in order to create a solid foundation</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4746"/>
          </a:xfrm>
        </p:spPr>
        <p:txBody>
          <a:bodyPr/>
          <a:lstStyle/>
          <a:p>
            <a:r>
              <a:rPr lang="en-US" b="1" i="1" dirty="0">
                <a:solidFill>
                  <a:srgbClr val="0070C0"/>
                </a:solidFill>
              </a:rPr>
              <a:t>a.) Information value : </a:t>
            </a:r>
            <a:endParaRPr lang="en-US" b="1" i="1" dirty="0">
              <a:solidFill>
                <a:srgbClr val="0070C0"/>
              </a:solidFill>
            </a:endParaRPr>
          </a:p>
        </p:txBody>
      </p:sp>
      <p:sp>
        <p:nvSpPr>
          <p:cNvPr id="3" name="Content Placeholder 2"/>
          <p:cNvSpPr>
            <a:spLocks noGrp="1"/>
          </p:cNvSpPr>
          <p:nvPr>
            <p:ph idx="1"/>
          </p:nvPr>
        </p:nvSpPr>
        <p:spPr>
          <a:xfrm>
            <a:off x="838200" y="1337187"/>
            <a:ext cx="10515600" cy="4839776"/>
          </a:xfrm>
        </p:spPr>
        <p:txBody>
          <a:bodyPr>
            <a:normAutofit/>
          </a:bodyPr>
          <a:lstStyle/>
          <a:p>
            <a:r>
              <a:rPr lang="en-US" dirty="0"/>
              <a:t>This is very useful in the preliminary filtering of variables prior to including them in the model. </a:t>
            </a:r>
            <a:endParaRPr lang="en-US" dirty="0"/>
          </a:p>
          <a:p>
            <a:endParaRPr lang="en-US" dirty="0"/>
          </a:p>
          <a:p>
            <a:r>
              <a:rPr lang="en-US" dirty="0"/>
              <a:t>IV is mainly used by industry for eliminating major variables in the first step prior to fitting the model, as the number of variables present in the final model would be about 10. </a:t>
            </a:r>
            <a:endParaRPr lang="en-US" dirty="0"/>
          </a:p>
          <a:p>
            <a:endParaRPr lang="en-US" dirty="0"/>
          </a:p>
          <a:p>
            <a:r>
              <a:rPr lang="en-US" dirty="0"/>
              <a:t>Hence, initial processing is needed to reduce variables from 400+ in number or so.</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6971"/>
            <a:ext cx="10515600" cy="500114"/>
          </a:xfrm>
        </p:spPr>
        <p:txBody>
          <a:bodyPr>
            <a:normAutofit fontScale="90000"/>
          </a:bodyPr>
          <a:lstStyle/>
          <a:p>
            <a:r>
              <a:rPr lang="en-US" b="1" i="1" dirty="0">
                <a:solidFill>
                  <a:srgbClr val="0070C0"/>
                </a:solidFill>
              </a:rPr>
              <a:t>a.) Information value : </a:t>
            </a:r>
            <a:endParaRPr lang="en-US" dirty="0"/>
          </a:p>
        </p:txBody>
      </p:sp>
      <p:pic>
        <p:nvPicPr>
          <p:cNvPr id="4" name="Content Placeholder 3"/>
          <p:cNvPicPr>
            <a:picLocks noGrp="1" noChangeAspect="1"/>
          </p:cNvPicPr>
          <p:nvPr>
            <p:ph idx="1"/>
          </p:nvPr>
        </p:nvPicPr>
        <p:blipFill>
          <a:blip r:embed="rId1"/>
          <a:stretch>
            <a:fillRect/>
          </a:stretch>
        </p:blipFill>
        <p:spPr>
          <a:xfrm>
            <a:off x="2241757" y="1083010"/>
            <a:ext cx="7169824" cy="53200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38" y="256971"/>
            <a:ext cx="10515600" cy="578772"/>
          </a:xfrm>
        </p:spPr>
        <p:txBody>
          <a:bodyPr>
            <a:normAutofit fontScale="90000"/>
          </a:bodyPr>
          <a:lstStyle/>
          <a:p>
            <a:r>
              <a:rPr lang="en-US" b="1" i="1" dirty="0">
                <a:solidFill>
                  <a:srgbClr val="00B0F0"/>
                </a:solidFill>
              </a:rPr>
              <a:t>b.) </a:t>
            </a:r>
            <a:r>
              <a:rPr lang="en-US" b="1" i="1" dirty="0" err="1">
                <a:solidFill>
                  <a:srgbClr val="00B0F0"/>
                </a:solidFill>
              </a:rPr>
              <a:t>Akaike</a:t>
            </a:r>
            <a:r>
              <a:rPr lang="en-US" b="1" i="1" dirty="0">
                <a:solidFill>
                  <a:srgbClr val="00B0F0"/>
                </a:solidFill>
              </a:rPr>
              <a:t> information criteria (AIC)</a:t>
            </a:r>
            <a:r>
              <a:rPr lang="en-US" i="1" dirty="0">
                <a:solidFill>
                  <a:srgbClr val="00B0F0"/>
                </a:solidFill>
              </a:rPr>
              <a:t>:</a:t>
            </a:r>
            <a:endParaRPr lang="en-US" i="1" dirty="0">
              <a:solidFill>
                <a:srgbClr val="00B0F0"/>
              </a:solidFill>
            </a:endParaRPr>
          </a:p>
        </p:txBody>
      </p:sp>
      <p:sp>
        <p:nvSpPr>
          <p:cNvPr id="3" name="Content Placeholder 2"/>
          <p:cNvSpPr>
            <a:spLocks noGrp="1"/>
          </p:cNvSpPr>
          <p:nvPr>
            <p:ph idx="1"/>
          </p:nvPr>
        </p:nvSpPr>
        <p:spPr>
          <a:xfrm>
            <a:off x="255638" y="1071716"/>
            <a:ext cx="11533239" cy="5478873"/>
          </a:xfrm>
        </p:spPr>
        <p:txBody>
          <a:bodyPr/>
          <a:lstStyle/>
          <a:p>
            <a:r>
              <a:rPr lang="en-US" dirty="0"/>
              <a:t>This measures the relative quality of a statistical model for a given set of data. It is a trade-off between bias versus variance. </a:t>
            </a:r>
            <a:endParaRPr lang="en-US" dirty="0"/>
          </a:p>
          <a:p>
            <a:r>
              <a:rPr lang="en-US" dirty="0"/>
              <a:t>During a comparison between two models, the model with less AIC is preferred over higher value.</a:t>
            </a:r>
            <a:endParaRPr lang="en-US" dirty="0"/>
          </a:p>
          <a:p>
            <a:pPr marL="0" indent="0">
              <a:buNone/>
            </a:pPr>
            <a:r>
              <a:rPr lang="en-US" dirty="0"/>
              <a:t>regularization in logistic regression:</a:t>
            </a:r>
            <a:endParaRPr lang="en-US" dirty="0"/>
          </a:p>
          <a:p>
            <a:pPr marL="0" indent="0">
              <a:buNone/>
            </a:pPr>
            <a:r>
              <a:rPr lang="en-US" i="1" dirty="0"/>
              <a:t>				AIC = -2*ln(L) + 2*k</a:t>
            </a:r>
            <a:endParaRPr lang="en-US" i="1" dirty="0"/>
          </a:p>
          <a:p>
            <a:pPr marL="0" indent="0">
              <a:buNone/>
            </a:pPr>
            <a:r>
              <a:rPr lang="en-US" b="1" i="1" dirty="0"/>
              <a:t>L</a:t>
            </a:r>
            <a:r>
              <a:rPr lang="en-US" i="1" dirty="0"/>
              <a:t> = Maximum value of Likelihood (log transformation applied for mathematical    </a:t>
            </a:r>
            <a:endParaRPr lang="en-US" i="1" dirty="0"/>
          </a:p>
          <a:p>
            <a:pPr marL="0" indent="0">
              <a:buNone/>
            </a:pPr>
            <a:r>
              <a:rPr lang="en-US" i="1" dirty="0"/>
              <a:t>       convenience)</a:t>
            </a:r>
            <a:endParaRPr lang="en-US" i="1" dirty="0"/>
          </a:p>
          <a:p>
            <a:pPr marL="0" indent="0">
              <a:buNone/>
            </a:pPr>
            <a:r>
              <a:rPr lang="en-US" b="1" i="1" dirty="0"/>
              <a:t>k</a:t>
            </a:r>
            <a:r>
              <a:rPr lang="en-US" i="1" dirty="0"/>
              <a:t> = Number of variables in the model</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1" y="365125"/>
            <a:ext cx="10872019" cy="775417"/>
          </a:xfrm>
        </p:spPr>
        <p:txBody>
          <a:bodyPr/>
          <a:lstStyle/>
          <a:p>
            <a:r>
              <a:rPr lang="en-US" b="1" dirty="0">
                <a:solidFill>
                  <a:srgbClr val="0070C0"/>
                </a:solidFill>
              </a:rPr>
              <a:t>c.) Receiver operating characteristic (ROC) curve</a:t>
            </a:r>
            <a:endParaRPr lang="en-US" dirty="0">
              <a:solidFill>
                <a:srgbClr val="0070C0"/>
              </a:solidFill>
            </a:endParaRPr>
          </a:p>
        </p:txBody>
      </p:sp>
      <p:sp>
        <p:nvSpPr>
          <p:cNvPr id="3" name="Content Placeholder 2"/>
          <p:cNvSpPr>
            <a:spLocks noGrp="1"/>
          </p:cNvSpPr>
          <p:nvPr>
            <p:ph idx="1"/>
          </p:nvPr>
        </p:nvSpPr>
        <p:spPr>
          <a:xfrm>
            <a:off x="393291" y="1258529"/>
            <a:ext cx="11533238" cy="5525729"/>
          </a:xfrm>
        </p:spPr>
        <p:txBody>
          <a:bodyPr/>
          <a:lstStyle/>
          <a:p>
            <a:r>
              <a:rPr lang="en-US" dirty="0"/>
              <a:t>This is a graphical plot that illustrates the performance of a binary classifier as its discriminant threshold is varied. </a:t>
            </a:r>
            <a:endParaRPr lang="en-US" dirty="0"/>
          </a:p>
          <a:p>
            <a:endParaRPr lang="en-US" dirty="0"/>
          </a:p>
          <a:p>
            <a:r>
              <a:rPr lang="en-US" dirty="0"/>
              <a:t>The curve is created by plotting </a:t>
            </a:r>
            <a:r>
              <a:rPr lang="en-US" b="1" dirty="0"/>
              <a:t>true positive rate </a:t>
            </a:r>
            <a:r>
              <a:rPr lang="en-US" dirty="0"/>
              <a:t>(</a:t>
            </a:r>
            <a:r>
              <a:rPr lang="en-US" b="1" dirty="0"/>
              <a:t>TPR</a:t>
            </a:r>
            <a:r>
              <a:rPr lang="en-US" dirty="0"/>
              <a:t>) against </a:t>
            </a:r>
            <a:r>
              <a:rPr lang="en-US" b="1" dirty="0"/>
              <a:t>false positive rate </a:t>
            </a:r>
            <a:r>
              <a:rPr lang="en-US" dirty="0"/>
              <a:t>(</a:t>
            </a:r>
            <a:r>
              <a:rPr lang="en-US" b="1" dirty="0"/>
              <a:t>FPR</a:t>
            </a:r>
            <a:r>
              <a:rPr lang="en-US" dirty="0"/>
              <a:t>) at various threshold values.</a:t>
            </a:r>
            <a:endParaRPr lang="en-US" dirty="0"/>
          </a:p>
          <a:p>
            <a:endParaRPr lang="en-US" dirty="0"/>
          </a:p>
          <a:p>
            <a:r>
              <a:rPr lang="en-US" i="1" dirty="0"/>
              <a:t>Optimum threshold = Threshold where maximum (sensitivity + specificity) is possible</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35"/>
            <a:ext cx="10515600" cy="854075"/>
          </a:xfrm>
        </p:spPr>
        <p:txBody>
          <a:bodyPr/>
          <a:lstStyle/>
          <a:p>
            <a:r>
              <a:rPr lang="en-US" b="1" dirty="0"/>
              <a:t>To visualize the confusion matrix</a:t>
            </a:r>
            <a:endParaRPr lang="en-US" b="1" dirty="0"/>
          </a:p>
        </p:txBody>
      </p:sp>
      <p:pic>
        <p:nvPicPr>
          <p:cNvPr id="4" name="Content Placeholder 3"/>
          <p:cNvPicPr>
            <a:picLocks noGrp="1" noChangeAspect="1"/>
          </p:cNvPicPr>
          <p:nvPr>
            <p:ph idx="1"/>
          </p:nvPr>
        </p:nvPicPr>
        <p:blipFill>
          <a:blip r:embed="rId1"/>
          <a:stretch>
            <a:fillRect/>
          </a:stretch>
        </p:blipFill>
        <p:spPr>
          <a:xfrm>
            <a:off x="1329635" y="2054942"/>
            <a:ext cx="9277350" cy="28003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703" y="247139"/>
            <a:ext cx="10515600" cy="677094"/>
          </a:xfrm>
        </p:spPr>
        <p:txBody>
          <a:bodyPr>
            <a:normAutofit fontScale="90000"/>
          </a:bodyPr>
          <a:lstStyle/>
          <a:p>
            <a:r>
              <a:rPr lang="en-US" b="1" dirty="0"/>
              <a:t>To visualize the confusion matrix</a:t>
            </a:r>
            <a:endParaRPr lang="en-US" dirty="0"/>
          </a:p>
        </p:txBody>
      </p:sp>
      <p:pic>
        <p:nvPicPr>
          <p:cNvPr id="4" name="Content Placeholder 3"/>
          <p:cNvPicPr>
            <a:picLocks noGrp="1" noChangeAspect="1"/>
          </p:cNvPicPr>
          <p:nvPr>
            <p:ph idx="1"/>
          </p:nvPr>
        </p:nvPicPr>
        <p:blipFill>
          <a:blip r:embed="rId1"/>
          <a:stretch>
            <a:fillRect/>
          </a:stretch>
        </p:blipFill>
        <p:spPr>
          <a:xfrm>
            <a:off x="2815341" y="1166864"/>
            <a:ext cx="4922646" cy="52964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286"/>
            <a:ext cx="10515600" cy="1325563"/>
          </a:xfrm>
        </p:spPr>
        <p:txBody>
          <a:bodyPr>
            <a:normAutofit/>
          </a:bodyPr>
          <a:lstStyle/>
          <a:p>
            <a:pPr algn="ctr"/>
            <a:r>
              <a:rPr lang="en-US" b="1" dirty="0">
                <a:solidFill>
                  <a:srgbClr val="C00000"/>
                </a:solidFill>
                <a:latin typeface="Azonix" pitchFamily="50" charset="0"/>
              </a:rPr>
              <a:t>Comparison between </a:t>
            </a:r>
            <a:r>
              <a:rPr lang="en-US" b="1" dirty="0">
                <a:solidFill>
                  <a:srgbClr val="00B050"/>
                </a:solidFill>
                <a:latin typeface="Azonix" pitchFamily="50" charset="0"/>
              </a:rPr>
              <a:t>regression</a:t>
            </a:r>
            <a:r>
              <a:rPr lang="en-US" b="1" dirty="0">
                <a:solidFill>
                  <a:srgbClr val="C00000"/>
                </a:solidFill>
                <a:latin typeface="Azonix" pitchFamily="50" charset="0"/>
              </a:rPr>
              <a:t> and</a:t>
            </a:r>
            <a:br>
              <a:rPr lang="en-US" b="1" dirty="0">
                <a:solidFill>
                  <a:srgbClr val="C00000"/>
                </a:solidFill>
                <a:latin typeface="Azonix" pitchFamily="50" charset="0"/>
              </a:rPr>
            </a:br>
            <a:r>
              <a:rPr lang="en-US" b="1" dirty="0">
                <a:solidFill>
                  <a:srgbClr val="00B050"/>
                </a:solidFill>
                <a:latin typeface="Azonix" pitchFamily="50" charset="0"/>
              </a:rPr>
              <a:t>machine learning </a:t>
            </a:r>
            <a:r>
              <a:rPr lang="en-US" b="1" dirty="0">
                <a:solidFill>
                  <a:srgbClr val="C00000"/>
                </a:solidFill>
                <a:latin typeface="Azonix" pitchFamily="50" charset="0"/>
              </a:rPr>
              <a:t>models </a:t>
            </a:r>
            <a:endParaRPr lang="en-US" dirty="0"/>
          </a:p>
        </p:txBody>
      </p:sp>
      <p:sp>
        <p:nvSpPr>
          <p:cNvPr id="3" name="Content Placeholder 2"/>
          <p:cNvSpPr>
            <a:spLocks noGrp="1"/>
          </p:cNvSpPr>
          <p:nvPr>
            <p:ph idx="1"/>
          </p:nvPr>
        </p:nvSpPr>
        <p:spPr>
          <a:xfrm>
            <a:off x="595901" y="1530849"/>
            <a:ext cx="11250202" cy="5188449"/>
          </a:xfrm>
        </p:spPr>
        <p:txBody>
          <a:bodyPr>
            <a:normAutofit/>
          </a:bodyPr>
          <a:lstStyle/>
          <a:p>
            <a:pPr algn="just"/>
            <a:endParaRPr lang="en-US" dirty="0"/>
          </a:p>
          <a:p>
            <a:pPr algn="just"/>
            <a:r>
              <a:rPr lang="en-US" b="1" i="1" dirty="0">
                <a:solidFill>
                  <a:srgbClr val="C00000"/>
                </a:solidFill>
              </a:rPr>
              <a:t>Multi-collinearity </a:t>
            </a:r>
            <a:r>
              <a:rPr lang="en-US" dirty="0"/>
              <a:t>checks are required to be performed in statistical modeling. </a:t>
            </a:r>
            <a:endParaRPr lang="en-US" dirty="0"/>
          </a:p>
          <a:p>
            <a:pPr algn="just"/>
            <a:endParaRPr lang="en-US" dirty="0"/>
          </a:p>
          <a:p>
            <a:pPr algn="just"/>
            <a:r>
              <a:rPr lang="en-US" dirty="0"/>
              <a:t>In machine learning </a:t>
            </a:r>
            <a:r>
              <a:rPr lang="en-US" b="1" dirty="0">
                <a:solidFill>
                  <a:srgbClr val="C00000"/>
                </a:solidFill>
              </a:rPr>
              <a:t>space, weights </a:t>
            </a:r>
            <a:r>
              <a:rPr lang="en-US" dirty="0"/>
              <a:t>automatically get adjusted to compensate the multi-collinearity problem. </a:t>
            </a:r>
            <a:endParaRPr lang="en-US" dirty="0"/>
          </a:p>
          <a:p>
            <a:pPr algn="just"/>
            <a:endParaRPr lang="en-US" dirty="0"/>
          </a:p>
          <a:p>
            <a:pPr algn="just"/>
            <a:r>
              <a:rPr lang="en-US" dirty="0"/>
              <a:t>If we consider tree-based ensemble methods such as </a:t>
            </a:r>
            <a:r>
              <a:rPr lang="en-US" dirty="0">
                <a:solidFill>
                  <a:srgbClr val="FF0000"/>
                </a:solidFill>
              </a:rPr>
              <a:t>bagging</a:t>
            </a:r>
            <a:r>
              <a:rPr lang="en-US" dirty="0"/>
              <a:t>, </a:t>
            </a:r>
            <a:r>
              <a:rPr lang="en-US" dirty="0">
                <a:solidFill>
                  <a:srgbClr val="FF0000"/>
                </a:solidFill>
              </a:rPr>
              <a:t>random forest</a:t>
            </a:r>
            <a:r>
              <a:rPr lang="en-US" dirty="0"/>
              <a:t>, </a:t>
            </a:r>
            <a:r>
              <a:rPr lang="en-US" dirty="0">
                <a:solidFill>
                  <a:srgbClr val="FF0000"/>
                </a:solidFill>
              </a:rPr>
              <a:t>boosting</a:t>
            </a:r>
            <a:r>
              <a:rPr lang="en-US" dirty="0"/>
              <a:t>, and so on, </a:t>
            </a:r>
            <a:r>
              <a:rPr lang="en-US" b="1" i="1" dirty="0">
                <a:solidFill>
                  <a:srgbClr val="C00000"/>
                </a:solidFill>
              </a:rPr>
              <a:t>multi-collinearity </a:t>
            </a:r>
            <a:r>
              <a:rPr lang="en-US" dirty="0"/>
              <a:t>does not even exist, as the underlying model is a decision tree, which does not have a multi-collinearity problem in the first place.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2565"/>
          </a:xfrm>
        </p:spPr>
        <p:txBody>
          <a:bodyPr/>
          <a:lstStyle/>
          <a:p>
            <a:r>
              <a:rPr lang="en-US" b="1" dirty="0"/>
              <a:t>ROC - Curve</a:t>
            </a:r>
            <a:endParaRPr lang="en-US" b="1" dirty="0"/>
          </a:p>
        </p:txBody>
      </p:sp>
      <p:pic>
        <p:nvPicPr>
          <p:cNvPr id="4" name="Content Placeholder 3"/>
          <p:cNvPicPr>
            <a:picLocks noGrp="1" noChangeAspect="1"/>
          </p:cNvPicPr>
          <p:nvPr>
            <p:ph idx="1"/>
          </p:nvPr>
        </p:nvPicPr>
        <p:blipFill>
          <a:blip r:embed="rId1"/>
          <a:stretch>
            <a:fillRect/>
          </a:stretch>
        </p:blipFill>
        <p:spPr>
          <a:xfrm>
            <a:off x="2114408" y="1307690"/>
            <a:ext cx="6469153" cy="507705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101"/>
          </a:xfrm>
        </p:spPr>
        <p:txBody>
          <a:bodyPr>
            <a:normAutofit fontScale="90000"/>
          </a:bodyPr>
          <a:lstStyle/>
          <a:p>
            <a:r>
              <a:rPr lang="en-US" b="1" dirty="0"/>
              <a:t>Rank ordering</a:t>
            </a:r>
            <a:r>
              <a:rPr lang="en-US" dirty="0"/>
              <a:t>:</a:t>
            </a:r>
            <a:endParaRPr lang="en-US" dirty="0"/>
          </a:p>
        </p:txBody>
      </p:sp>
      <p:sp>
        <p:nvSpPr>
          <p:cNvPr id="3" name="Content Placeholder 2"/>
          <p:cNvSpPr>
            <a:spLocks noGrp="1"/>
          </p:cNvSpPr>
          <p:nvPr>
            <p:ph idx="1"/>
          </p:nvPr>
        </p:nvSpPr>
        <p:spPr>
          <a:xfrm>
            <a:off x="373625" y="983226"/>
            <a:ext cx="11464413" cy="5702709"/>
          </a:xfrm>
        </p:spPr>
        <p:txBody>
          <a:bodyPr/>
          <a:lstStyle/>
          <a:p>
            <a:pPr algn="just"/>
            <a:r>
              <a:rPr lang="en-US" dirty="0"/>
              <a:t>After sorting observations in descending order by predicted probabilities,</a:t>
            </a:r>
            <a:r>
              <a:rPr lang="en-US" b="1" dirty="0"/>
              <a:t> deciles </a:t>
            </a:r>
            <a:r>
              <a:rPr lang="en-US" dirty="0"/>
              <a:t>are created.</a:t>
            </a:r>
            <a:endParaRPr lang="en-US" dirty="0"/>
          </a:p>
          <a:p>
            <a:pPr marL="0" indent="0" algn="just">
              <a:buNone/>
            </a:pPr>
            <a:r>
              <a:rPr lang="en-US" dirty="0"/>
              <a:t>        (10 equal bins with 10 percent of total observations in each bin)</a:t>
            </a:r>
            <a:endParaRPr lang="en-US" dirty="0"/>
          </a:p>
          <a:p>
            <a:pPr algn="just"/>
            <a:r>
              <a:rPr lang="en-US" dirty="0"/>
              <a:t>By adding up the number of events in each </a:t>
            </a:r>
            <a:r>
              <a:rPr lang="en-US" b="1" i="1" dirty="0"/>
              <a:t>decile</a:t>
            </a:r>
            <a:r>
              <a:rPr lang="en-US" dirty="0"/>
              <a:t>, we will get </a:t>
            </a:r>
            <a:r>
              <a:rPr lang="en-US" dirty="0">
                <a:solidFill>
                  <a:srgbClr val="00B050"/>
                </a:solidFill>
              </a:rPr>
              <a:t>aggregated events </a:t>
            </a:r>
            <a:r>
              <a:rPr lang="en-US" dirty="0"/>
              <a:t>for each decile and this number should be in </a:t>
            </a:r>
            <a:r>
              <a:rPr lang="en-US" b="1" dirty="0"/>
              <a:t>decreasing order, </a:t>
            </a:r>
            <a:r>
              <a:rPr lang="en-US" dirty="0"/>
              <a:t>else it will be in serious violation of logistic regression methodology.</a:t>
            </a:r>
            <a:endParaRPr lang="en-US" dirty="0"/>
          </a:p>
          <a:p>
            <a:pPr marL="0" indent="0" algn="just">
              <a:buNone/>
            </a:pPr>
            <a:r>
              <a:rPr lang="en-US" dirty="0"/>
              <a:t>			</a:t>
            </a:r>
            <a:endParaRPr lang="en-US" dirty="0"/>
          </a:p>
          <a:p>
            <a:pPr marL="0" indent="0" algn="just">
              <a:buNone/>
            </a:pPr>
            <a:r>
              <a:rPr lang="en-US" b="1" dirty="0"/>
              <a:t>why rank ordering is important?</a:t>
            </a:r>
            <a:endParaRPr lang="en-US" b="1" dirty="0"/>
          </a:p>
          <a:p>
            <a:r>
              <a:rPr lang="en-US" dirty="0"/>
              <a:t>Marketing campaigns where the segments have a higher chance of responding to the campaign.</a:t>
            </a:r>
            <a:endParaRPr lang="en-US"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23" y="374957"/>
            <a:ext cx="10515600" cy="637765"/>
          </a:xfrm>
        </p:spPr>
        <p:txBody>
          <a:bodyPr>
            <a:normAutofit fontScale="90000"/>
          </a:bodyPr>
          <a:lstStyle/>
          <a:p>
            <a:r>
              <a:rPr lang="en-US" b="1" dirty="0">
                <a:solidFill>
                  <a:srgbClr val="FF0000"/>
                </a:solidFill>
              </a:rPr>
              <a:t>Concordance/c-statistic</a:t>
            </a:r>
            <a:endParaRPr lang="en-US" dirty="0">
              <a:solidFill>
                <a:srgbClr val="FF0000"/>
              </a:solidFill>
            </a:endParaRPr>
          </a:p>
        </p:txBody>
      </p:sp>
      <p:sp>
        <p:nvSpPr>
          <p:cNvPr id="3" name="Content Placeholder 2"/>
          <p:cNvSpPr>
            <a:spLocks noGrp="1"/>
          </p:cNvSpPr>
          <p:nvPr>
            <p:ph idx="1"/>
          </p:nvPr>
        </p:nvSpPr>
        <p:spPr>
          <a:xfrm>
            <a:off x="324465" y="1386348"/>
            <a:ext cx="11474245" cy="4790615"/>
          </a:xfrm>
        </p:spPr>
        <p:txBody>
          <a:bodyPr/>
          <a:lstStyle/>
          <a:p>
            <a:r>
              <a:rPr lang="en-US" dirty="0"/>
              <a:t>This is a measure of </a:t>
            </a:r>
            <a:r>
              <a:rPr lang="en-US" b="1" dirty="0"/>
              <a:t>quality of fit </a:t>
            </a:r>
            <a:r>
              <a:rPr lang="en-US" dirty="0"/>
              <a:t>for a binary outcome in a logistic regression model. </a:t>
            </a:r>
            <a:endParaRPr lang="en-US" dirty="0"/>
          </a:p>
          <a:p>
            <a:endParaRPr lang="en-US" dirty="0"/>
          </a:p>
          <a:p>
            <a:r>
              <a:rPr lang="en-US" dirty="0"/>
              <a:t>It is a proportion of pairs in which the predicted </a:t>
            </a:r>
            <a:r>
              <a:rPr lang="en-US" b="1" dirty="0"/>
              <a:t>event probability </a:t>
            </a:r>
            <a:r>
              <a:rPr lang="en-US" dirty="0"/>
              <a:t>is higher for the actual event than non-event.</a:t>
            </a:r>
            <a:endParaRPr lang="en-US" dirty="0"/>
          </a:p>
          <a:p>
            <a:r>
              <a:rPr lang="en-US" dirty="0"/>
              <a:t>actual and predicted values are shown with a sample of seven rows. </a:t>
            </a:r>
            <a:endParaRPr lang="en-US" dirty="0"/>
          </a:p>
          <a:p>
            <a:r>
              <a:rPr lang="en-US" dirty="0"/>
              <a:t>Actual is the true category, either default or not.</a:t>
            </a:r>
            <a:endParaRPr lang="en-US" dirty="0"/>
          </a:p>
          <a:p>
            <a:r>
              <a:rPr lang="en-US" dirty="0"/>
              <a:t>whereas predicted is predicted probabilities from the logistic regression model. </a:t>
            </a:r>
            <a:endParaRPr lang="en-US" dirty="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413" y="222021"/>
            <a:ext cx="10515600" cy="637765"/>
          </a:xfrm>
        </p:spPr>
        <p:txBody>
          <a:bodyPr>
            <a:normAutofit fontScale="90000"/>
          </a:bodyPr>
          <a:lstStyle/>
          <a:p>
            <a:r>
              <a:rPr lang="en-US" b="1" dirty="0">
                <a:solidFill>
                  <a:srgbClr val="FF0000"/>
                </a:solidFill>
              </a:rPr>
              <a:t>Concordance/c-statistic</a:t>
            </a:r>
            <a:endParaRPr lang="en-US" dirty="0"/>
          </a:p>
        </p:txBody>
      </p:sp>
      <p:sp>
        <p:nvSpPr>
          <p:cNvPr id="3" name="Content Placeholder 2"/>
          <p:cNvSpPr>
            <a:spLocks noGrp="1"/>
          </p:cNvSpPr>
          <p:nvPr>
            <p:ph idx="1"/>
          </p:nvPr>
        </p:nvSpPr>
        <p:spPr>
          <a:xfrm>
            <a:off x="226142" y="1130710"/>
            <a:ext cx="11127658" cy="5046253"/>
          </a:xfrm>
        </p:spPr>
        <p:txBody>
          <a:bodyPr/>
          <a:lstStyle/>
          <a:p>
            <a:r>
              <a:rPr lang="en-US" dirty="0"/>
              <a:t>Calculate the concordance value.</a:t>
            </a:r>
            <a:endParaRPr lang="en-US" dirty="0"/>
          </a:p>
        </p:txBody>
      </p:sp>
      <p:pic>
        <p:nvPicPr>
          <p:cNvPr id="4" name="Picture 3"/>
          <p:cNvPicPr>
            <a:picLocks noChangeAspect="1"/>
          </p:cNvPicPr>
          <p:nvPr/>
        </p:nvPicPr>
        <p:blipFill>
          <a:blip r:embed="rId1"/>
          <a:stretch>
            <a:fillRect/>
          </a:stretch>
        </p:blipFill>
        <p:spPr>
          <a:xfrm>
            <a:off x="523413" y="1709738"/>
            <a:ext cx="3495675" cy="4467225"/>
          </a:xfrm>
          <a:prstGeom prst="rect">
            <a:avLst/>
          </a:prstGeom>
        </p:spPr>
      </p:pic>
      <p:sp>
        <p:nvSpPr>
          <p:cNvPr id="5" name="Rectangle 4"/>
          <p:cNvSpPr/>
          <p:nvPr/>
        </p:nvSpPr>
        <p:spPr>
          <a:xfrm>
            <a:off x="5378246" y="1130710"/>
            <a:ext cx="6508954" cy="1631216"/>
          </a:xfrm>
          <a:prstGeom prst="rect">
            <a:avLst/>
          </a:prstGeom>
        </p:spPr>
        <p:txBody>
          <a:bodyPr wrap="square">
            <a:spAutoFit/>
          </a:bodyPr>
          <a:lstStyle/>
          <a:p>
            <a:r>
              <a:rPr lang="en-US" sz="2000" dirty="0">
                <a:latin typeface="Times New Roman" panose="02020703060505090304" pitchFamily="18" charset="0"/>
                <a:cs typeface="Times New Roman" panose="02020703060505090304" pitchFamily="18" charset="0"/>
              </a:rPr>
              <a:t>For calculating concordance, </a:t>
            </a:r>
            <a:endParaRPr lang="en-US" sz="2000" dirty="0">
              <a:latin typeface="Times New Roman" panose="02020703060505090304" pitchFamily="18" charset="0"/>
              <a:cs typeface="Times New Roman" panose="02020703060505090304" pitchFamily="18" charset="0"/>
            </a:endParaRPr>
          </a:p>
          <a:p>
            <a:r>
              <a:rPr lang="en-US" sz="2000" dirty="0">
                <a:latin typeface="Times New Roman" panose="02020703060505090304" pitchFamily="18" charset="0"/>
                <a:cs typeface="Times New Roman" panose="02020703060505090304" pitchFamily="18" charset="0"/>
              </a:rPr>
              <a:t>we need to split the table into two </a:t>
            </a:r>
            <a:endParaRPr lang="en-US" sz="2000" dirty="0">
              <a:latin typeface="Times New Roman" panose="02020703060505090304" pitchFamily="18" charset="0"/>
              <a:cs typeface="Times New Roman" panose="02020703060505090304" pitchFamily="18" charset="0"/>
            </a:endParaRPr>
          </a:p>
          <a:p>
            <a:r>
              <a:rPr lang="en-US" sz="2000" dirty="0">
                <a:latin typeface="Times New Roman" panose="02020703060505090304" pitchFamily="18" charset="0"/>
                <a:cs typeface="Times New Roman" panose="02020703060505090304" pitchFamily="18" charset="0"/>
              </a:rPr>
              <a:t>                    (each table with actual values as </a:t>
            </a:r>
            <a:r>
              <a:rPr lang="en-US" sz="2000" i="1" dirty="0">
                <a:latin typeface="Times New Roman" panose="02020703060505090304" pitchFamily="18" charset="0"/>
                <a:cs typeface="Times New Roman" panose="02020703060505090304" pitchFamily="18" charset="0"/>
              </a:rPr>
              <a:t>1 </a:t>
            </a:r>
            <a:r>
              <a:rPr lang="en-US" sz="2000" dirty="0">
                <a:latin typeface="Times New Roman" panose="02020703060505090304" pitchFamily="18" charset="0"/>
                <a:cs typeface="Times New Roman" panose="02020703060505090304" pitchFamily="18" charset="0"/>
              </a:rPr>
              <a:t>and </a:t>
            </a:r>
            <a:r>
              <a:rPr lang="en-US" sz="2000" i="1" dirty="0">
                <a:latin typeface="Times New Roman" panose="02020703060505090304" pitchFamily="18" charset="0"/>
                <a:cs typeface="Times New Roman" panose="02020703060505090304" pitchFamily="18" charset="0"/>
              </a:rPr>
              <a:t>0</a:t>
            </a:r>
            <a:r>
              <a:rPr lang="en-US" sz="2000" dirty="0">
                <a:latin typeface="Times New Roman" panose="02020703060505090304" pitchFamily="18" charset="0"/>
                <a:cs typeface="Times New Roman" panose="02020703060505090304" pitchFamily="18" charset="0"/>
              </a:rPr>
              <a:t>) </a:t>
            </a:r>
            <a:endParaRPr lang="en-US" sz="2000" dirty="0">
              <a:latin typeface="Times New Roman" panose="02020703060505090304" pitchFamily="18" charset="0"/>
              <a:cs typeface="Times New Roman" panose="02020703060505090304" pitchFamily="18" charset="0"/>
            </a:endParaRPr>
          </a:p>
          <a:p>
            <a:r>
              <a:rPr lang="en-US" sz="2000" dirty="0">
                <a:latin typeface="Times New Roman" panose="02020703060505090304" pitchFamily="18" charset="0"/>
                <a:cs typeface="Times New Roman" panose="02020703060505090304" pitchFamily="18" charset="0"/>
              </a:rPr>
              <a:t>and apply the </a:t>
            </a:r>
            <a:r>
              <a:rPr lang="en-US" sz="2000" b="1" dirty="0">
                <a:latin typeface="Times New Roman" panose="02020703060505090304" pitchFamily="18" charset="0"/>
                <a:cs typeface="Times New Roman" panose="02020703060505090304" pitchFamily="18" charset="0"/>
              </a:rPr>
              <a:t>Cartesian product </a:t>
            </a:r>
            <a:r>
              <a:rPr lang="en-US" sz="2000" dirty="0">
                <a:latin typeface="Times New Roman" panose="02020703060505090304" pitchFamily="18" charset="0"/>
                <a:cs typeface="Times New Roman" panose="02020703060505090304" pitchFamily="18" charset="0"/>
              </a:rPr>
              <a:t>of each row from both tables to form pairs:</a:t>
            </a:r>
            <a:endParaRPr lang="en-US" sz="2000" dirty="0">
              <a:latin typeface="Times New Roman" panose="02020703060505090304" pitchFamily="18" charset="0"/>
              <a:cs typeface="Times New Roman" panose="02020703060505090304" pitchFamily="18" charset="0"/>
            </a:endParaRPr>
          </a:p>
        </p:txBody>
      </p:sp>
      <p:pic>
        <p:nvPicPr>
          <p:cNvPr id="6" name="Picture 5"/>
          <p:cNvPicPr>
            <a:picLocks noChangeAspect="1"/>
          </p:cNvPicPr>
          <p:nvPr/>
        </p:nvPicPr>
        <p:blipFill>
          <a:blip r:embed="rId2"/>
          <a:stretch>
            <a:fillRect/>
          </a:stretch>
        </p:blipFill>
        <p:spPr>
          <a:xfrm>
            <a:off x="4362681" y="2830614"/>
            <a:ext cx="7105650" cy="2828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09" y="0"/>
            <a:ext cx="11562735" cy="908614"/>
          </a:xfrm>
        </p:spPr>
        <p:txBody>
          <a:bodyPr/>
          <a:lstStyle/>
          <a:p>
            <a:r>
              <a:rPr lang="en-US" b="1" dirty="0"/>
              <a:t>complete Cartesian product has been calculated</a:t>
            </a:r>
            <a:endParaRPr lang="en-US" b="1" dirty="0"/>
          </a:p>
        </p:txBody>
      </p:sp>
      <p:pic>
        <p:nvPicPr>
          <p:cNvPr id="4" name="Picture 3"/>
          <p:cNvPicPr>
            <a:picLocks noChangeAspect="1"/>
          </p:cNvPicPr>
          <p:nvPr/>
        </p:nvPicPr>
        <p:blipFill>
          <a:blip r:embed="rId1"/>
          <a:stretch>
            <a:fillRect/>
          </a:stretch>
        </p:blipFill>
        <p:spPr>
          <a:xfrm>
            <a:off x="1986115" y="664022"/>
            <a:ext cx="7285704" cy="600807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877" y="324465"/>
            <a:ext cx="10515600" cy="776288"/>
          </a:xfrm>
        </p:spPr>
        <p:txBody>
          <a:bodyPr>
            <a:normAutofit fontScale="90000"/>
          </a:bodyPr>
          <a:lstStyle/>
          <a:p>
            <a:r>
              <a:rPr lang="en-US" b="1" dirty="0"/>
              <a:t>complete Cartesian product has been calculated</a:t>
            </a:r>
            <a:endParaRPr lang="en-US" dirty="0"/>
          </a:p>
        </p:txBody>
      </p:sp>
      <p:pic>
        <p:nvPicPr>
          <p:cNvPr id="4" name="Content Placeholder 3"/>
          <p:cNvPicPr>
            <a:picLocks noGrp="1" noChangeAspect="1"/>
          </p:cNvPicPr>
          <p:nvPr>
            <p:ph idx="1"/>
          </p:nvPr>
        </p:nvPicPr>
        <p:blipFill>
          <a:blip r:embed="rId1"/>
          <a:stretch>
            <a:fillRect/>
          </a:stretch>
        </p:blipFill>
        <p:spPr>
          <a:xfrm>
            <a:off x="1685920" y="1222607"/>
            <a:ext cx="7399087" cy="563539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7262"/>
          </a:xfrm>
        </p:spPr>
        <p:txBody>
          <a:bodyPr>
            <a:normAutofit fontScale="90000"/>
          </a:bodyPr>
          <a:lstStyle/>
          <a:p>
            <a:r>
              <a:rPr lang="en-US" b="1" dirty="0">
                <a:solidFill>
                  <a:srgbClr val="FF0000"/>
                </a:solidFill>
              </a:rPr>
              <a:t>C-statistic</a:t>
            </a:r>
            <a:r>
              <a:rPr lang="en-US" dirty="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838200" y="1179871"/>
            <a:ext cx="10515600" cy="4997092"/>
          </a:xfrm>
        </p:spPr>
        <p:txBody>
          <a:bodyPr/>
          <a:lstStyle/>
          <a:p>
            <a:r>
              <a:rPr lang="en-US" dirty="0"/>
              <a:t>This is </a:t>
            </a:r>
            <a:r>
              <a:rPr lang="en-US" dirty="0">
                <a:solidFill>
                  <a:srgbClr val="00B050"/>
                </a:solidFill>
              </a:rPr>
              <a:t>0.83315 </a:t>
            </a:r>
            <a:r>
              <a:rPr lang="en-US" dirty="0"/>
              <a:t>percent or </a:t>
            </a:r>
            <a:r>
              <a:rPr lang="en-US" b="1" dirty="0">
                <a:solidFill>
                  <a:srgbClr val="00B0F0"/>
                </a:solidFill>
              </a:rPr>
              <a:t>83.315</a:t>
            </a:r>
            <a:r>
              <a:rPr lang="en-US" dirty="0"/>
              <a:t> percent, and any value greater than </a:t>
            </a:r>
            <a:r>
              <a:rPr lang="en-US" b="1" dirty="0"/>
              <a:t>0.7</a:t>
            </a:r>
            <a:r>
              <a:rPr lang="en-US" dirty="0"/>
              <a:t> percent or </a:t>
            </a:r>
            <a:r>
              <a:rPr lang="en-US" b="1" dirty="0"/>
              <a:t>70</a:t>
            </a:r>
            <a:r>
              <a:rPr lang="en-US" dirty="0"/>
              <a:t> percent is considered a </a:t>
            </a:r>
            <a:r>
              <a:rPr lang="en-US" b="1" dirty="0">
                <a:solidFill>
                  <a:srgbClr val="7030A0"/>
                </a:solidFill>
              </a:rPr>
              <a:t>good model </a:t>
            </a:r>
            <a:r>
              <a:rPr lang="en-US" dirty="0"/>
              <a:t>to use for practical purposes.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107"/>
          </a:xfrm>
        </p:spPr>
        <p:txBody>
          <a:bodyPr>
            <a:normAutofit fontScale="90000"/>
          </a:bodyPr>
          <a:lstStyle/>
          <a:p>
            <a:r>
              <a:rPr lang="en-US" b="1" dirty="0">
                <a:solidFill>
                  <a:srgbClr val="FF0000"/>
                </a:solidFill>
              </a:rPr>
              <a:t>Divergence</a:t>
            </a:r>
            <a:r>
              <a:rPr lang="en-US" dirty="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769374" y="1514168"/>
            <a:ext cx="10515600" cy="4997092"/>
          </a:xfrm>
        </p:spPr>
        <p:txBody>
          <a:bodyPr/>
          <a:lstStyle/>
          <a:p>
            <a:r>
              <a:rPr lang="en-US" dirty="0"/>
              <a:t>The distance between the </a:t>
            </a:r>
            <a:r>
              <a:rPr lang="en-US" b="1" dirty="0">
                <a:solidFill>
                  <a:srgbClr val="00B0F0"/>
                </a:solidFill>
              </a:rPr>
              <a:t>average score of default accounts </a:t>
            </a:r>
            <a:r>
              <a:rPr lang="en-US" dirty="0"/>
              <a:t>and the </a:t>
            </a:r>
            <a:r>
              <a:rPr lang="en-US" b="1" dirty="0">
                <a:solidFill>
                  <a:srgbClr val="00B0F0"/>
                </a:solidFill>
              </a:rPr>
              <a:t>average score of non-default accounts</a:t>
            </a:r>
            <a:r>
              <a:rPr lang="en-US" dirty="0"/>
              <a:t>. </a:t>
            </a:r>
            <a:endParaRPr lang="en-US" dirty="0"/>
          </a:p>
          <a:p>
            <a:endParaRPr lang="en-US" dirty="0"/>
          </a:p>
          <a:p>
            <a:r>
              <a:rPr lang="en-US" dirty="0"/>
              <a:t>The greater the distance, the more effective the scoring system is at segregating good and bad observations.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9107"/>
          </a:xfrm>
        </p:spPr>
        <p:txBody>
          <a:bodyPr>
            <a:normAutofit fontScale="90000"/>
          </a:bodyPr>
          <a:lstStyle/>
          <a:p>
            <a:r>
              <a:rPr lang="en-US" b="1" dirty="0">
                <a:solidFill>
                  <a:srgbClr val="FF0000"/>
                </a:solidFill>
              </a:rPr>
              <a:t>K-S statistic:</a:t>
            </a:r>
            <a:endParaRPr lang="en-US" b="1" dirty="0">
              <a:solidFill>
                <a:srgbClr val="FF0000"/>
              </a:solidFill>
            </a:endParaRPr>
          </a:p>
        </p:txBody>
      </p:sp>
      <p:sp>
        <p:nvSpPr>
          <p:cNvPr id="3" name="Content Placeholder 2"/>
          <p:cNvSpPr>
            <a:spLocks noGrp="1"/>
          </p:cNvSpPr>
          <p:nvPr>
            <p:ph idx="1"/>
          </p:nvPr>
        </p:nvSpPr>
        <p:spPr>
          <a:xfrm>
            <a:off x="619432" y="1061884"/>
            <a:ext cx="10734368" cy="5115079"/>
          </a:xfrm>
        </p:spPr>
        <p:txBody>
          <a:bodyPr/>
          <a:lstStyle/>
          <a:p>
            <a:endParaRPr lang="en-US" dirty="0"/>
          </a:p>
          <a:p>
            <a:r>
              <a:rPr lang="en-US" dirty="0"/>
              <a:t>This is the maximum distance between two population distributions. </a:t>
            </a:r>
            <a:endParaRPr lang="en-US" dirty="0"/>
          </a:p>
          <a:p>
            <a:endParaRPr lang="en-US" dirty="0"/>
          </a:p>
          <a:p>
            <a:r>
              <a:rPr lang="en-US" dirty="0"/>
              <a:t>It helps with discriminating default accounts from non-default accounts.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5"/>
            <a:ext cx="10515600" cy="568940"/>
          </a:xfrm>
        </p:spPr>
        <p:txBody>
          <a:bodyPr>
            <a:normAutofit fontScale="90000"/>
          </a:bodyPr>
          <a:lstStyle/>
          <a:p>
            <a:r>
              <a:rPr lang="en-US" b="1" dirty="0">
                <a:solidFill>
                  <a:srgbClr val="FF0000"/>
                </a:solidFill>
              </a:rPr>
              <a:t>Population stability index (PSI):</a:t>
            </a:r>
            <a:endParaRPr lang="en-US" b="1" dirty="0">
              <a:solidFill>
                <a:srgbClr val="FF0000"/>
              </a:solidFill>
            </a:endParaRPr>
          </a:p>
        </p:txBody>
      </p:sp>
      <p:sp>
        <p:nvSpPr>
          <p:cNvPr id="3" name="Content Placeholder 2"/>
          <p:cNvSpPr>
            <a:spLocks noGrp="1"/>
          </p:cNvSpPr>
          <p:nvPr>
            <p:ph idx="1"/>
          </p:nvPr>
        </p:nvSpPr>
        <p:spPr>
          <a:xfrm>
            <a:off x="324465" y="865238"/>
            <a:ext cx="11444748" cy="5722375"/>
          </a:xfrm>
        </p:spPr>
        <p:txBody>
          <a:bodyPr>
            <a:normAutofit/>
          </a:bodyPr>
          <a:lstStyle/>
          <a:p>
            <a:r>
              <a:rPr lang="en-US" dirty="0"/>
              <a:t>This is the metric used to check that drift in the current population on which the credit scoring model will be used is the same as the population with respective to development time:</a:t>
            </a:r>
            <a:endParaRPr lang="en-US" dirty="0"/>
          </a:p>
          <a:p>
            <a:pPr marL="0" indent="0">
              <a:buNone/>
            </a:pPr>
            <a:r>
              <a:rPr lang="en-US" b="1" i="1" dirty="0">
                <a:solidFill>
                  <a:srgbClr val="00B050"/>
                </a:solidFill>
              </a:rPr>
              <a:t>PSI &lt;= 0.1</a:t>
            </a:r>
            <a:r>
              <a:rPr lang="en-US" b="1" dirty="0">
                <a:solidFill>
                  <a:srgbClr val="00B050"/>
                </a:solidFill>
              </a:rPr>
              <a:t>: </a:t>
            </a:r>
            <a:endParaRPr lang="en-US" b="1" dirty="0">
              <a:solidFill>
                <a:srgbClr val="00B050"/>
              </a:solidFill>
            </a:endParaRPr>
          </a:p>
          <a:p>
            <a:pPr marL="0" indent="0">
              <a:buNone/>
            </a:pPr>
            <a:r>
              <a:rPr lang="en-US" dirty="0"/>
              <a:t>          This states </a:t>
            </a:r>
            <a:r>
              <a:rPr lang="en-US" b="1" dirty="0">
                <a:solidFill>
                  <a:srgbClr val="00B0F0"/>
                </a:solidFill>
              </a:rPr>
              <a:t>no change </a:t>
            </a:r>
            <a:r>
              <a:rPr lang="en-US" dirty="0"/>
              <a:t>in characteristics of the current population with respect to the development population</a:t>
            </a:r>
            <a:endParaRPr lang="en-US" dirty="0"/>
          </a:p>
          <a:p>
            <a:pPr marL="0" indent="0">
              <a:buNone/>
            </a:pPr>
            <a:r>
              <a:rPr lang="en-US" b="1" i="1" dirty="0">
                <a:solidFill>
                  <a:srgbClr val="00B050"/>
                </a:solidFill>
              </a:rPr>
              <a:t>0.1 &lt; PSI &lt;= 0.25</a:t>
            </a:r>
            <a:r>
              <a:rPr lang="en-US" b="1" dirty="0">
                <a:solidFill>
                  <a:srgbClr val="00B050"/>
                </a:solidFill>
              </a:rPr>
              <a:t>: </a:t>
            </a:r>
            <a:endParaRPr lang="en-US" b="1" dirty="0">
              <a:solidFill>
                <a:srgbClr val="00B050"/>
              </a:solidFill>
            </a:endParaRPr>
          </a:p>
          <a:p>
            <a:pPr marL="0" indent="0">
              <a:buNone/>
            </a:pPr>
            <a:r>
              <a:rPr lang="en-US" dirty="0"/>
              <a:t>          This signifies </a:t>
            </a:r>
            <a:r>
              <a:rPr lang="en-US" b="1" dirty="0">
                <a:solidFill>
                  <a:srgbClr val="00B0F0"/>
                </a:solidFill>
              </a:rPr>
              <a:t>some change </a:t>
            </a:r>
            <a:r>
              <a:rPr lang="en-US" dirty="0"/>
              <a:t>has taken place and warns for attention, but can still be used</a:t>
            </a:r>
            <a:endParaRPr lang="en-US" dirty="0"/>
          </a:p>
          <a:p>
            <a:pPr marL="0" indent="0">
              <a:buNone/>
            </a:pPr>
            <a:r>
              <a:rPr lang="en-US" b="1" i="1" dirty="0">
                <a:solidFill>
                  <a:srgbClr val="00B050"/>
                </a:solidFill>
              </a:rPr>
              <a:t>PSI &gt;0.25</a:t>
            </a:r>
            <a:r>
              <a:rPr lang="en-US" b="1" dirty="0">
                <a:solidFill>
                  <a:srgbClr val="00B050"/>
                </a:solidFill>
              </a:rPr>
              <a:t>:</a:t>
            </a:r>
            <a:endParaRPr lang="en-US" b="1" dirty="0">
              <a:solidFill>
                <a:srgbClr val="00B050"/>
              </a:solidFill>
            </a:endParaRPr>
          </a:p>
          <a:p>
            <a:pPr marL="0" indent="0">
              <a:buNone/>
            </a:pPr>
            <a:r>
              <a:rPr lang="en-US" dirty="0"/>
              <a:t>          This indicates a </a:t>
            </a:r>
            <a:r>
              <a:rPr lang="en-US" b="1" dirty="0">
                <a:solidFill>
                  <a:srgbClr val="00B0F0"/>
                </a:solidFill>
              </a:rPr>
              <a:t>large shift </a:t>
            </a:r>
            <a:r>
              <a:rPr lang="en-US" dirty="0"/>
              <a:t>in the score distribution of the current population compared with development time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968"/>
            <a:ext cx="10515600" cy="845114"/>
          </a:xfrm>
        </p:spPr>
        <p:txBody>
          <a:bodyPr>
            <a:normAutofit fontScale="90000"/>
          </a:bodyPr>
          <a:lstStyle/>
          <a:p>
            <a:pPr algn="ctr"/>
            <a:r>
              <a:rPr lang="en-US" sz="3200" b="1" dirty="0">
                <a:solidFill>
                  <a:srgbClr val="FF0000"/>
                </a:solidFill>
                <a:latin typeface="Azonix" pitchFamily="50" charset="0"/>
              </a:rPr>
              <a:t>Compensating factors </a:t>
            </a:r>
            <a:r>
              <a:rPr lang="en-US" sz="3200" b="1" dirty="0">
                <a:latin typeface="Azonix" pitchFamily="50" charset="0"/>
              </a:rPr>
              <a:t>in </a:t>
            </a:r>
            <a:r>
              <a:rPr lang="en-US" sz="3200" b="1" dirty="0">
                <a:solidFill>
                  <a:srgbClr val="C00000"/>
                </a:solidFill>
                <a:latin typeface="Azonix" pitchFamily="50" charset="0"/>
              </a:rPr>
              <a:t>machine</a:t>
            </a:r>
            <a:br>
              <a:rPr lang="en-US" sz="3200" b="1" dirty="0">
                <a:solidFill>
                  <a:srgbClr val="C00000"/>
                </a:solidFill>
                <a:latin typeface="Azonix" pitchFamily="50" charset="0"/>
              </a:rPr>
            </a:br>
            <a:r>
              <a:rPr lang="en-US" sz="3200" b="1" dirty="0">
                <a:solidFill>
                  <a:srgbClr val="C00000"/>
                </a:solidFill>
                <a:latin typeface="Azonix" pitchFamily="50" charset="0"/>
              </a:rPr>
              <a:t>learning models</a:t>
            </a:r>
            <a:endParaRPr lang="en-US" sz="3200" b="1" dirty="0">
              <a:solidFill>
                <a:srgbClr val="C00000"/>
              </a:solidFill>
              <a:latin typeface="Azonix" pitchFamily="50" charset="0"/>
            </a:endParaRPr>
          </a:p>
        </p:txBody>
      </p:sp>
      <p:sp>
        <p:nvSpPr>
          <p:cNvPr id="3" name="Content Placeholder 2"/>
          <p:cNvSpPr>
            <a:spLocks noGrp="1"/>
          </p:cNvSpPr>
          <p:nvPr>
            <p:ph idx="1"/>
          </p:nvPr>
        </p:nvSpPr>
        <p:spPr>
          <a:xfrm>
            <a:off x="235973" y="1248696"/>
            <a:ext cx="11680723" cy="5289755"/>
          </a:xfrm>
        </p:spPr>
        <p:txBody>
          <a:bodyPr/>
          <a:lstStyle/>
          <a:p>
            <a:pPr algn="just"/>
            <a:r>
              <a:rPr lang="en-US" b="1" i="1" dirty="0">
                <a:solidFill>
                  <a:srgbClr val="C00000"/>
                </a:solidFill>
              </a:rPr>
              <a:t>Compensating factors </a:t>
            </a:r>
            <a:r>
              <a:rPr lang="en-US" dirty="0"/>
              <a:t>in machine learning models to equate statistical diagnostics is explained with the example of a beam being supported by two supports.</a:t>
            </a:r>
            <a:endParaRPr lang="en-US" dirty="0"/>
          </a:p>
          <a:p>
            <a:pPr algn="just"/>
            <a:endParaRPr lang="en-US" dirty="0"/>
          </a:p>
          <a:p>
            <a:pPr algn="just"/>
            <a:r>
              <a:rPr lang="en-US" dirty="0"/>
              <a:t>A similar </a:t>
            </a:r>
            <a:r>
              <a:rPr lang="en-US" b="1" i="1" dirty="0">
                <a:solidFill>
                  <a:srgbClr val="C00000"/>
                </a:solidFill>
              </a:rPr>
              <a:t>analogy </a:t>
            </a:r>
            <a:r>
              <a:rPr lang="en-US" dirty="0"/>
              <a:t>is applied for comparing statistical modeling and machine learning methodologies here.</a:t>
            </a:r>
            <a:endParaRPr lang="en-US" dirty="0"/>
          </a:p>
          <a:p>
            <a:pPr algn="just"/>
            <a:endParaRPr lang="en-US" dirty="0"/>
          </a:p>
          <a:p>
            <a:pPr algn="just"/>
            <a:r>
              <a:rPr lang="en-US" dirty="0"/>
              <a:t>The </a:t>
            </a:r>
            <a:r>
              <a:rPr lang="en-US" b="1" i="1" dirty="0">
                <a:solidFill>
                  <a:srgbClr val="C00000"/>
                </a:solidFill>
              </a:rPr>
              <a:t>two-point validation </a:t>
            </a:r>
            <a:r>
              <a:rPr lang="en-US" dirty="0"/>
              <a:t>is performed on the statistical modeling methodology on training data using overall model accuracy and individual parameters significance test.</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13" y="178313"/>
            <a:ext cx="11631562" cy="745920"/>
          </a:xfrm>
        </p:spPr>
        <p:txBody>
          <a:bodyPr>
            <a:normAutofit fontScale="90000"/>
          </a:bodyPr>
          <a:lstStyle/>
          <a:p>
            <a:r>
              <a:rPr lang="en-US" sz="4000" b="1" dirty="0">
                <a:solidFill>
                  <a:srgbClr val="FF0000"/>
                </a:solidFill>
                <a:latin typeface="Bahnschrift Light" panose="020B0502040204020203" pitchFamily="34" charset="0"/>
              </a:rPr>
              <a:t>Applying steps in logistic regression modeling</a:t>
            </a:r>
            <a:br>
              <a:rPr lang="en-US" sz="4000" b="1" dirty="0">
                <a:solidFill>
                  <a:srgbClr val="FF0000"/>
                </a:solidFill>
                <a:latin typeface="Bahnschrift Light" panose="020B0502040204020203" pitchFamily="34" charset="0"/>
              </a:rPr>
            </a:br>
            <a:endParaRPr lang="en-US" sz="4000" dirty="0">
              <a:solidFill>
                <a:srgbClr val="FF0000"/>
              </a:solidFill>
              <a:latin typeface="Bahnschrift Light" panose="020B0502040204020203" pitchFamily="34" charset="0"/>
            </a:endParaRPr>
          </a:p>
        </p:txBody>
      </p:sp>
      <p:sp>
        <p:nvSpPr>
          <p:cNvPr id="3" name="Content Placeholder 2"/>
          <p:cNvSpPr>
            <a:spLocks noGrp="1"/>
          </p:cNvSpPr>
          <p:nvPr>
            <p:ph idx="1"/>
          </p:nvPr>
        </p:nvSpPr>
        <p:spPr>
          <a:xfrm>
            <a:off x="471948" y="855406"/>
            <a:ext cx="11326762" cy="5722375"/>
          </a:xfrm>
        </p:spPr>
        <p:txBody>
          <a:bodyPr>
            <a:normAutofit fontScale="92500" lnSpcReduction="20000"/>
          </a:bodyPr>
          <a:lstStyle/>
          <a:p>
            <a:pPr marL="0" indent="0">
              <a:buNone/>
            </a:pPr>
            <a:r>
              <a:rPr lang="en-US" dirty="0"/>
              <a:t>The following steps are applied in linear regression modeling in industry:</a:t>
            </a:r>
            <a:endParaRPr lang="en-US" dirty="0"/>
          </a:p>
          <a:p>
            <a:pPr marL="0" indent="0">
              <a:buNone/>
            </a:pPr>
            <a:endParaRPr lang="en-US" dirty="0"/>
          </a:p>
          <a:p>
            <a:pPr marL="0" indent="0">
              <a:buNone/>
            </a:pPr>
            <a:r>
              <a:rPr lang="en-US" dirty="0"/>
              <a:t>	1. Exclusion criteria and good-bad definition finalization</a:t>
            </a:r>
            <a:endParaRPr lang="en-US" dirty="0"/>
          </a:p>
          <a:p>
            <a:pPr marL="0" indent="0">
              <a:buNone/>
            </a:pPr>
            <a:endParaRPr lang="en-US" dirty="0"/>
          </a:p>
          <a:p>
            <a:pPr marL="0" indent="0">
              <a:buNone/>
            </a:pPr>
            <a:r>
              <a:rPr lang="en-US" dirty="0"/>
              <a:t>	2. Initial data preparation and univariate analysis</a:t>
            </a:r>
            <a:endParaRPr lang="en-US" dirty="0"/>
          </a:p>
          <a:p>
            <a:pPr marL="0" indent="0">
              <a:buNone/>
            </a:pPr>
            <a:endParaRPr lang="en-US" dirty="0"/>
          </a:p>
          <a:p>
            <a:pPr marL="0" indent="0">
              <a:buNone/>
            </a:pPr>
            <a:r>
              <a:rPr lang="en-US" dirty="0"/>
              <a:t>	3. Derived/dummy variable creation</a:t>
            </a:r>
            <a:endParaRPr lang="en-US" dirty="0"/>
          </a:p>
          <a:p>
            <a:pPr marL="0" indent="0">
              <a:buNone/>
            </a:pPr>
            <a:endParaRPr lang="en-US" dirty="0"/>
          </a:p>
          <a:p>
            <a:pPr marL="0" indent="0">
              <a:buNone/>
            </a:pPr>
            <a:r>
              <a:rPr lang="en-US" dirty="0"/>
              <a:t>	4. Fine classing and coarse classing</a:t>
            </a:r>
            <a:endParaRPr lang="en-US" dirty="0"/>
          </a:p>
          <a:p>
            <a:pPr marL="0" indent="0">
              <a:buNone/>
            </a:pPr>
            <a:endParaRPr lang="en-US" dirty="0"/>
          </a:p>
          <a:p>
            <a:pPr marL="0" indent="0">
              <a:buNone/>
            </a:pPr>
            <a:r>
              <a:rPr lang="en-US" dirty="0"/>
              <a:t>	5. Fitting the logistic model on the training data</a:t>
            </a:r>
            <a:endParaRPr lang="en-US" dirty="0"/>
          </a:p>
          <a:p>
            <a:pPr marL="0" indent="0">
              <a:buNone/>
            </a:pPr>
            <a:endParaRPr lang="en-US" dirty="0"/>
          </a:p>
          <a:p>
            <a:pPr marL="0" indent="0">
              <a:buNone/>
            </a:pPr>
            <a:r>
              <a:rPr lang="en-US" dirty="0"/>
              <a:t>	6. Evaluating the model on test data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374" y="129152"/>
            <a:ext cx="10515600" cy="804914"/>
          </a:xfrm>
        </p:spPr>
        <p:txBody>
          <a:bodyPr/>
          <a:lstStyle/>
          <a:p>
            <a:pPr algn="ctr"/>
            <a:r>
              <a:rPr lang="en-US" b="1" dirty="0">
                <a:solidFill>
                  <a:srgbClr val="FF0000"/>
                </a:solidFill>
                <a:latin typeface="Azonix" pitchFamily="50" charset="0"/>
              </a:rPr>
              <a:t>Random forest</a:t>
            </a:r>
            <a:endParaRPr lang="en-US" b="1" dirty="0">
              <a:solidFill>
                <a:srgbClr val="FF0000"/>
              </a:solidFill>
              <a:latin typeface="Azonix" pitchFamily="50" charset="0"/>
            </a:endParaRPr>
          </a:p>
        </p:txBody>
      </p:sp>
      <p:sp>
        <p:nvSpPr>
          <p:cNvPr id="3" name="Content Placeholder 2"/>
          <p:cNvSpPr>
            <a:spLocks noGrp="1"/>
          </p:cNvSpPr>
          <p:nvPr>
            <p:ph idx="1"/>
          </p:nvPr>
        </p:nvSpPr>
        <p:spPr>
          <a:xfrm>
            <a:off x="353961" y="934066"/>
            <a:ext cx="11562736" cy="5742037"/>
          </a:xfrm>
        </p:spPr>
        <p:txBody>
          <a:bodyPr/>
          <a:lstStyle/>
          <a:p>
            <a:r>
              <a:rPr lang="en-US" dirty="0"/>
              <a:t>very powerful technique which is used frequently in the data science field for solving various problems across industries.</a:t>
            </a:r>
            <a:endParaRPr lang="en-US" dirty="0"/>
          </a:p>
          <a:p>
            <a:endParaRPr lang="en-US" dirty="0"/>
          </a:p>
          <a:p>
            <a:r>
              <a:rPr lang="en-US" dirty="0"/>
              <a:t>Random forest is an ensemble of decision trees, as we know, logistic regression has very high bias and low variance technique</a:t>
            </a:r>
            <a:endParaRPr lang="en-US" dirty="0"/>
          </a:p>
          <a:p>
            <a:endParaRPr lang="en-US" dirty="0"/>
          </a:p>
          <a:p>
            <a:r>
              <a:rPr lang="en-US" dirty="0"/>
              <a:t>Decision trees have high variance and low bias, which makes decision trees unstable. </a:t>
            </a:r>
            <a:endParaRPr lang="en-US" dirty="0"/>
          </a:p>
          <a:p>
            <a:endParaRPr lang="en-US" dirty="0"/>
          </a:p>
          <a:p>
            <a:r>
              <a:rPr lang="en-US" dirty="0"/>
              <a:t>By averaging decision trees, we will </a:t>
            </a:r>
            <a:r>
              <a:rPr lang="en-US" b="1" dirty="0">
                <a:solidFill>
                  <a:srgbClr val="00B0F0"/>
                </a:solidFill>
              </a:rPr>
              <a:t>minimize the variance </a:t>
            </a:r>
            <a:r>
              <a:rPr lang="en-US" dirty="0"/>
              <a:t>component the of model, which makes approximate nearest to an ideal model.</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7094"/>
          </a:xfrm>
        </p:spPr>
        <p:txBody>
          <a:bodyPr>
            <a:normAutofit fontScale="90000"/>
          </a:bodyPr>
          <a:lstStyle/>
          <a:p>
            <a:r>
              <a:rPr lang="en-US" b="1" dirty="0">
                <a:solidFill>
                  <a:srgbClr val="FF0000"/>
                </a:solidFill>
              </a:rPr>
              <a:t>Random Forest</a:t>
            </a:r>
            <a:endParaRPr lang="en-US" b="1" dirty="0">
              <a:solidFill>
                <a:srgbClr val="FF0000"/>
              </a:solidFill>
            </a:endParaRPr>
          </a:p>
        </p:txBody>
      </p:sp>
      <p:sp>
        <p:nvSpPr>
          <p:cNvPr id="3" name="Content Placeholder 2"/>
          <p:cNvSpPr>
            <a:spLocks noGrp="1"/>
          </p:cNvSpPr>
          <p:nvPr>
            <p:ph idx="1"/>
          </p:nvPr>
        </p:nvSpPr>
        <p:spPr>
          <a:xfrm>
            <a:off x="907026" y="1602659"/>
            <a:ext cx="10515600" cy="4859440"/>
          </a:xfrm>
        </p:spPr>
        <p:txBody>
          <a:bodyPr/>
          <a:lstStyle/>
          <a:p>
            <a:r>
              <a:rPr lang="en-US" dirty="0"/>
              <a:t>RF focuses on sampling both </a:t>
            </a:r>
            <a:r>
              <a:rPr lang="en-US" b="1" dirty="0"/>
              <a:t>observations</a:t>
            </a:r>
            <a:r>
              <a:rPr lang="en-US" dirty="0"/>
              <a:t> and </a:t>
            </a:r>
            <a:r>
              <a:rPr lang="en-US" b="1" dirty="0"/>
              <a:t>variables </a:t>
            </a:r>
            <a:r>
              <a:rPr lang="en-US" dirty="0"/>
              <a:t>of training data to </a:t>
            </a:r>
            <a:r>
              <a:rPr lang="en-US" b="1" i="1" dirty="0"/>
              <a:t>develop independent </a:t>
            </a:r>
            <a:r>
              <a:rPr lang="en-US" dirty="0"/>
              <a:t>decision trees and take majority voting for classification and averaging for regression problems respectively</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802"/>
            <a:ext cx="10515600" cy="559107"/>
          </a:xfrm>
        </p:spPr>
        <p:txBody>
          <a:bodyPr>
            <a:normAutofit fontScale="90000"/>
          </a:bodyPr>
          <a:lstStyle/>
          <a:p>
            <a:r>
              <a:rPr lang="en-US" b="1" dirty="0">
                <a:solidFill>
                  <a:srgbClr val="FF0000"/>
                </a:solidFill>
              </a:rPr>
              <a:t>Random Forest</a:t>
            </a:r>
            <a:endParaRPr lang="en-US" b="1" dirty="0">
              <a:solidFill>
                <a:srgbClr val="FF0000"/>
              </a:solidFill>
            </a:endParaRPr>
          </a:p>
        </p:txBody>
      </p:sp>
      <p:sp>
        <p:nvSpPr>
          <p:cNvPr id="3" name="Content Placeholder 2"/>
          <p:cNvSpPr>
            <a:spLocks noGrp="1"/>
          </p:cNvSpPr>
          <p:nvPr>
            <p:ph idx="1"/>
          </p:nvPr>
        </p:nvSpPr>
        <p:spPr>
          <a:xfrm>
            <a:off x="334297" y="914400"/>
            <a:ext cx="11503742" cy="5262563"/>
          </a:xfrm>
        </p:spPr>
        <p:txBody>
          <a:bodyPr/>
          <a:lstStyle/>
          <a:p>
            <a:r>
              <a:rPr lang="en-US" dirty="0"/>
              <a:t>Random forest is a </a:t>
            </a:r>
            <a:r>
              <a:rPr lang="en-US" b="1" i="1" dirty="0"/>
              <a:t>Supervised Machine Learning Algorithm</a:t>
            </a:r>
            <a:r>
              <a:rPr lang="en-US" dirty="0"/>
              <a:t> that is </a:t>
            </a:r>
            <a:r>
              <a:rPr lang="en-US" b="1" i="1" dirty="0"/>
              <a:t>used widely in Classification and Regression problems</a:t>
            </a:r>
            <a:r>
              <a:rPr lang="en-US" dirty="0"/>
              <a:t>.</a:t>
            </a:r>
            <a:endParaRPr lang="en-US" dirty="0"/>
          </a:p>
          <a:p>
            <a:endParaRPr lang="en-US" dirty="0"/>
          </a:p>
          <a:p>
            <a:r>
              <a:rPr lang="en-US" dirty="0"/>
              <a:t> It builds decision trees on different samples and takes their majority vote for classification and average in case of regression.</a:t>
            </a:r>
            <a:endParaRPr lang="en-US" dirty="0"/>
          </a:p>
          <a:p>
            <a:endParaRPr lang="en-US" dirty="0"/>
          </a:p>
          <a:p>
            <a:r>
              <a:rPr lang="en-US" dirty="0"/>
              <a:t>One of the most important features of the Random Forest Algorithm is that it can handle the data set containing </a:t>
            </a:r>
            <a:r>
              <a:rPr lang="en-US" b="1" i="1" dirty="0"/>
              <a:t>continuous variables</a:t>
            </a:r>
            <a:r>
              <a:rPr lang="en-US" dirty="0"/>
              <a:t> as in the case of regression and </a:t>
            </a:r>
            <a:r>
              <a:rPr lang="en-US" b="1" i="1" dirty="0"/>
              <a:t>categorical variables</a:t>
            </a:r>
            <a:r>
              <a:rPr lang="en-US" dirty="0"/>
              <a:t> as in the case of classification. It performs better results for classification problems.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863" y="237306"/>
            <a:ext cx="10515600" cy="500114"/>
          </a:xfrm>
        </p:spPr>
        <p:txBody>
          <a:bodyPr>
            <a:normAutofit fontScale="90000"/>
          </a:bodyPr>
          <a:lstStyle/>
          <a:p>
            <a:r>
              <a:rPr lang="en-US" b="1" dirty="0">
                <a:solidFill>
                  <a:srgbClr val="FF0000"/>
                </a:solidFill>
              </a:rPr>
              <a:t>Random Forest</a:t>
            </a:r>
            <a:endParaRPr lang="en-US" dirty="0"/>
          </a:p>
        </p:txBody>
      </p:sp>
      <p:sp>
        <p:nvSpPr>
          <p:cNvPr id="3" name="Content Placeholder 2"/>
          <p:cNvSpPr>
            <a:spLocks noGrp="1"/>
          </p:cNvSpPr>
          <p:nvPr>
            <p:ph idx="1"/>
          </p:nvPr>
        </p:nvSpPr>
        <p:spPr>
          <a:xfrm>
            <a:off x="393289" y="914400"/>
            <a:ext cx="11444749" cy="5262563"/>
          </a:xfrm>
        </p:spPr>
        <p:txBody>
          <a:bodyPr/>
          <a:lstStyle/>
          <a:p>
            <a:r>
              <a:rPr lang="en-US" dirty="0"/>
              <a:t> </a:t>
            </a:r>
            <a:r>
              <a:rPr lang="en-US" b="1" i="1" dirty="0"/>
              <a:t>Ensemble </a:t>
            </a:r>
            <a:r>
              <a:rPr lang="en-US" dirty="0"/>
              <a:t>simply</a:t>
            </a:r>
            <a:r>
              <a:rPr lang="en-US" b="1" i="1" dirty="0"/>
              <a:t> </a:t>
            </a:r>
            <a:r>
              <a:rPr lang="en-US" dirty="0"/>
              <a:t>means combining multiple models. Thus a collection of models is used to make predictions rather than an individual model.</a:t>
            </a:r>
            <a:endParaRPr lang="en-US" dirty="0"/>
          </a:p>
          <a:p>
            <a:endParaRPr lang="en-US" dirty="0"/>
          </a:p>
          <a:p>
            <a:r>
              <a:rPr lang="en-US" i="1" u="sng" dirty="0"/>
              <a:t>Ensemble uses two types of methods</a:t>
            </a:r>
            <a:r>
              <a:rPr lang="en-US" dirty="0"/>
              <a:t>:</a:t>
            </a:r>
            <a:endParaRPr lang="en-US" dirty="0"/>
          </a:p>
          <a:p>
            <a:pPr marL="0" indent="0">
              <a:buNone/>
            </a:pPr>
            <a:r>
              <a:rPr lang="en-US" dirty="0"/>
              <a:t>	1. </a:t>
            </a:r>
            <a:r>
              <a:rPr lang="en-US" b="1" dirty="0">
                <a:solidFill>
                  <a:srgbClr val="FFC000"/>
                </a:solidFill>
              </a:rPr>
              <a:t>Bagging– </a:t>
            </a:r>
            <a:r>
              <a:rPr lang="en-US" dirty="0"/>
              <a:t>It creates a different training subset from sample training data with replacement &amp; the final output is based on </a:t>
            </a:r>
            <a:r>
              <a:rPr lang="en-US" b="1" i="1" dirty="0">
                <a:solidFill>
                  <a:srgbClr val="00B0F0"/>
                </a:solidFill>
              </a:rPr>
              <a:t>majority voting</a:t>
            </a:r>
            <a:r>
              <a:rPr lang="en-US" dirty="0"/>
              <a:t>. </a:t>
            </a:r>
            <a:endParaRPr lang="en-US" dirty="0"/>
          </a:p>
          <a:p>
            <a:pPr marL="0" indent="0">
              <a:buNone/>
            </a:pPr>
            <a:r>
              <a:rPr lang="en-US" dirty="0"/>
              <a:t>For example:  </a:t>
            </a:r>
            <a:r>
              <a:rPr lang="en-US" b="1" dirty="0">
                <a:solidFill>
                  <a:schemeClr val="accent2">
                    <a:lumMod val="75000"/>
                  </a:schemeClr>
                </a:solidFill>
              </a:rPr>
              <a:t>Random Forest.</a:t>
            </a:r>
            <a:endParaRPr lang="en-US" b="1" dirty="0">
              <a:solidFill>
                <a:schemeClr val="accent2">
                  <a:lumMod val="75000"/>
                </a:schemeClr>
              </a:solidFill>
            </a:endParaRPr>
          </a:p>
          <a:p>
            <a:pPr marL="0" indent="0">
              <a:buNone/>
            </a:pPr>
            <a:endParaRPr lang="en-US" dirty="0"/>
          </a:p>
          <a:p>
            <a:pPr marL="0" indent="0">
              <a:buNone/>
            </a:pPr>
            <a:r>
              <a:rPr lang="en-US" dirty="0"/>
              <a:t> 	2. </a:t>
            </a:r>
            <a:r>
              <a:rPr lang="en-US" b="1" dirty="0">
                <a:solidFill>
                  <a:srgbClr val="FFC000"/>
                </a:solidFill>
              </a:rPr>
              <a:t>Boosting</a:t>
            </a:r>
            <a:r>
              <a:rPr lang="en-US" dirty="0"/>
              <a:t>– It combines weak learners into strong learners by creating sequential models such that the final model has the </a:t>
            </a:r>
            <a:r>
              <a:rPr lang="en-US" b="1" i="1" dirty="0">
                <a:solidFill>
                  <a:srgbClr val="00B0F0"/>
                </a:solidFill>
              </a:rPr>
              <a:t>highest accuracy</a:t>
            </a:r>
            <a:r>
              <a:rPr lang="en-US" dirty="0"/>
              <a:t>. </a:t>
            </a:r>
            <a:endParaRPr lang="en-US" dirty="0"/>
          </a:p>
          <a:p>
            <a:pPr marL="0" indent="0">
              <a:buNone/>
            </a:pPr>
            <a:r>
              <a:rPr lang="en-US" dirty="0"/>
              <a:t>For example:  </a:t>
            </a:r>
            <a:r>
              <a:rPr lang="en-US" b="1" dirty="0">
                <a:solidFill>
                  <a:srgbClr val="C00000"/>
                </a:solidFill>
              </a:rPr>
              <a:t>ADA BOOST, XG BOOST</a:t>
            </a:r>
            <a:endParaRPr lang="en-US" b="1" dirty="0">
              <a:solidFill>
                <a:srgbClr val="C00000"/>
              </a:solidFill>
            </a:endParaRP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511" y="418304"/>
            <a:ext cx="10522543" cy="5913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948" y="325796"/>
            <a:ext cx="10515600" cy="618101"/>
          </a:xfrm>
        </p:spPr>
        <p:txBody>
          <a:bodyPr>
            <a:normAutofit fontScale="90000"/>
          </a:bodyPr>
          <a:lstStyle/>
          <a:p>
            <a:r>
              <a:rPr lang="en-US" b="1" i="1" dirty="0">
                <a:solidFill>
                  <a:srgbClr val="FF0000"/>
                </a:solidFill>
              </a:rPr>
              <a:t>Bagging</a:t>
            </a:r>
            <a:br>
              <a:rPr lang="en-US" i="1" dirty="0">
                <a:solidFill>
                  <a:srgbClr val="FF0000"/>
                </a:solidFill>
              </a:rPr>
            </a:br>
            <a:endParaRPr lang="en-US" i="1" dirty="0">
              <a:solidFill>
                <a:srgbClr val="FF0000"/>
              </a:solidFill>
            </a:endParaRPr>
          </a:p>
        </p:txBody>
      </p:sp>
      <p:sp>
        <p:nvSpPr>
          <p:cNvPr id="3" name="Content Placeholder 2"/>
          <p:cNvSpPr>
            <a:spLocks noGrp="1"/>
          </p:cNvSpPr>
          <p:nvPr>
            <p:ph idx="1"/>
          </p:nvPr>
        </p:nvSpPr>
        <p:spPr>
          <a:xfrm>
            <a:off x="432619" y="1101213"/>
            <a:ext cx="11356258" cy="5397910"/>
          </a:xfrm>
        </p:spPr>
        <p:txBody>
          <a:bodyPr/>
          <a:lstStyle/>
          <a:p>
            <a:r>
              <a:rPr lang="en-US" dirty="0"/>
              <a:t>Bagging, also known as </a:t>
            </a:r>
            <a:r>
              <a:rPr lang="en-US" b="1" i="1" dirty="0"/>
              <a:t>Bootstrap Aggregation</a:t>
            </a:r>
            <a:r>
              <a:rPr lang="en-US" dirty="0"/>
              <a:t> is the ensemble technique used by random forest.</a:t>
            </a:r>
            <a:r>
              <a:rPr lang="en-US" b="1" i="1" dirty="0"/>
              <a:t> </a:t>
            </a:r>
            <a:endParaRPr lang="en-US" b="1" i="1" dirty="0"/>
          </a:p>
          <a:p>
            <a:r>
              <a:rPr lang="en-US" dirty="0"/>
              <a:t>Bagging chooses a </a:t>
            </a:r>
            <a:r>
              <a:rPr lang="en-US" b="1" i="1" dirty="0">
                <a:solidFill>
                  <a:srgbClr val="C00000"/>
                </a:solidFill>
              </a:rPr>
              <a:t>random sample </a:t>
            </a:r>
            <a:r>
              <a:rPr lang="en-US" dirty="0"/>
              <a:t>from the data set. </a:t>
            </a:r>
            <a:endParaRPr lang="en-US" dirty="0"/>
          </a:p>
          <a:p>
            <a:r>
              <a:rPr lang="en-US" dirty="0"/>
              <a:t>Hence each model is generated from the samples (Bootstrap Samples) provided by the Original Data with replacement known as </a:t>
            </a:r>
            <a:r>
              <a:rPr lang="en-US" b="1" i="1" dirty="0"/>
              <a:t>row sampling</a:t>
            </a:r>
            <a:r>
              <a:rPr lang="en-US" dirty="0"/>
              <a:t>. </a:t>
            </a:r>
            <a:endParaRPr lang="en-US" dirty="0"/>
          </a:p>
          <a:p>
            <a:r>
              <a:rPr lang="en-US" dirty="0"/>
              <a:t>This step of row sampling with replacement is called</a:t>
            </a:r>
            <a:r>
              <a:rPr lang="en-US" b="1" i="1" dirty="0"/>
              <a:t> bootstrap</a:t>
            </a:r>
            <a:r>
              <a:rPr lang="en-US" dirty="0"/>
              <a:t>.</a:t>
            </a:r>
            <a:endParaRPr lang="en-US" dirty="0"/>
          </a:p>
          <a:p>
            <a:r>
              <a:rPr lang="en-US" dirty="0"/>
              <a:t>Now each model is trained independently which generates results. </a:t>
            </a:r>
            <a:endParaRPr lang="en-US" dirty="0"/>
          </a:p>
          <a:p>
            <a:r>
              <a:rPr lang="en-US" dirty="0"/>
              <a:t>The final output is based on majority voting after combining the results of all models. </a:t>
            </a:r>
            <a:endParaRPr lang="en-US" dirty="0"/>
          </a:p>
          <a:p>
            <a:r>
              <a:rPr lang="en-US" dirty="0"/>
              <a:t>This step which involves combining all the results and generating output based on </a:t>
            </a:r>
            <a:r>
              <a:rPr lang="en-US" b="1" i="1" dirty="0">
                <a:solidFill>
                  <a:srgbClr val="C00000"/>
                </a:solidFill>
              </a:rPr>
              <a:t>majority voting </a:t>
            </a:r>
            <a:r>
              <a:rPr lang="en-US" dirty="0"/>
              <a:t>is known as </a:t>
            </a:r>
            <a:r>
              <a:rPr lang="en-US" b="1" i="1" dirty="0"/>
              <a:t>aggregation</a:t>
            </a:r>
            <a:r>
              <a:rPr lang="en-US" dirty="0"/>
              <a:t>.</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2451"/>
            <a:ext cx="10515600" cy="432621"/>
          </a:xfrm>
        </p:spPr>
        <p:txBody>
          <a:bodyPr>
            <a:normAutofit fontScale="90000"/>
          </a:bodyPr>
          <a:lstStyle/>
          <a:p>
            <a:r>
              <a:rPr lang="en-US" b="1" dirty="0"/>
              <a:t>Bagging</a:t>
            </a:r>
            <a:endParaRPr lang="en-US" b="1" dirty="0"/>
          </a:p>
        </p:txBody>
      </p:sp>
      <p:pic>
        <p:nvPicPr>
          <p:cNvPr id="2050" name="Picture 2" descr="bagging random forest"/>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76731" y="1503385"/>
            <a:ext cx="7375424" cy="4157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semble model random fore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7858" y="1"/>
            <a:ext cx="891785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7"/>
            <a:ext cx="10515600" cy="627933"/>
          </a:xfrm>
        </p:spPr>
        <p:txBody>
          <a:bodyPr>
            <a:normAutofit fontScale="90000"/>
          </a:bodyPr>
          <a:lstStyle/>
          <a:p>
            <a:r>
              <a:rPr lang="en-US" b="1" dirty="0">
                <a:solidFill>
                  <a:srgbClr val="FF0000"/>
                </a:solidFill>
              </a:rPr>
              <a:t>Steps involved in random forest algorithm:</a:t>
            </a:r>
            <a:endParaRPr lang="en-US" dirty="0">
              <a:solidFill>
                <a:srgbClr val="FF0000"/>
              </a:solidFill>
            </a:endParaRPr>
          </a:p>
        </p:txBody>
      </p:sp>
      <p:sp>
        <p:nvSpPr>
          <p:cNvPr id="3" name="Content Placeholder 2"/>
          <p:cNvSpPr>
            <a:spLocks noGrp="1"/>
          </p:cNvSpPr>
          <p:nvPr>
            <p:ph idx="1"/>
          </p:nvPr>
        </p:nvSpPr>
        <p:spPr>
          <a:xfrm>
            <a:off x="265471" y="943897"/>
            <a:ext cx="11582400" cy="5643716"/>
          </a:xfrm>
        </p:spPr>
        <p:txBody>
          <a:bodyPr/>
          <a:lstStyle/>
          <a:p>
            <a:r>
              <a:rPr lang="en-US" u="sng" dirty="0">
                <a:solidFill>
                  <a:srgbClr val="00B0F0"/>
                </a:solidFill>
              </a:rPr>
              <a:t>Step 1</a:t>
            </a:r>
            <a:r>
              <a:rPr lang="en-US" dirty="0"/>
              <a:t>: In Random forest </a:t>
            </a:r>
            <a:r>
              <a:rPr lang="en-US" b="1" dirty="0"/>
              <a:t>n</a:t>
            </a:r>
            <a:r>
              <a:rPr lang="en-US" dirty="0"/>
              <a:t> number of random records are taken from the     </a:t>
            </a:r>
            <a:endParaRPr lang="en-US" dirty="0"/>
          </a:p>
          <a:p>
            <a:pPr marL="0" indent="0">
              <a:buNone/>
            </a:pPr>
            <a:r>
              <a:rPr lang="en-US" dirty="0"/>
              <a:t>                data set having </a:t>
            </a:r>
            <a:r>
              <a:rPr lang="en-US" b="1" dirty="0"/>
              <a:t>k</a:t>
            </a:r>
            <a:r>
              <a:rPr lang="en-US" dirty="0"/>
              <a:t> number of records.</a:t>
            </a:r>
            <a:endParaRPr lang="en-US" dirty="0"/>
          </a:p>
          <a:p>
            <a:endParaRPr lang="en-US" dirty="0"/>
          </a:p>
          <a:p>
            <a:r>
              <a:rPr lang="en-US" u="sng" dirty="0">
                <a:solidFill>
                  <a:srgbClr val="00B0F0"/>
                </a:solidFill>
              </a:rPr>
              <a:t>Step 2</a:t>
            </a:r>
            <a:r>
              <a:rPr lang="en-US" dirty="0"/>
              <a:t>: Individual decision trees are constructed for each sample.</a:t>
            </a:r>
            <a:endParaRPr lang="en-US" dirty="0"/>
          </a:p>
          <a:p>
            <a:endParaRPr lang="en-US" dirty="0"/>
          </a:p>
          <a:p>
            <a:r>
              <a:rPr lang="en-US" u="sng" dirty="0">
                <a:solidFill>
                  <a:srgbClr val="00B0F0"/>
                </a:solidFill>
              </a:rPr>
              <a:t>Step 3</a:t>
            </a:r>
            <a:r>
              <a:rPr lang="en-US" dirty="0"/>
              <a:t>: Each decision tree will generate an output.</a:t>
            </a:r>
            <a:endParaRPr lang="en-US" dirty="0"/>
          </a:p>
          <a:p>
            <a:endParaRPr lang="en-US" dirty="0"/>
          </a:p>
          <a:p>
            <a:r>
              <a:rPr lang="en-US" u="sng" dirty="0">
                <a:solidFill>
                  <a:srgbClr val="00B0F0"/>
                </a:solidFill>
              </a:rPr>
              <a:t>Step 4</a:t>
            </a:r>
            <a:r>
              <a:rPr lang="en-US" dirty="0"/>
              <a:t>: Final output is considered based on </a:t>
            </a:r>
            <a:r>
              <a:rPr lang="en-US" b="1" i="1" dirty="0"/>
              <a:t>Majority Voting or Averaging </a:t>
            </a:r>
            <a:r>
              <a:rPr lang="en-US" dirty="0"/>
              <a:t>for     </a:t>
            </a:r>
            <a:endParaRPr lang="en-US" dirty="0"/>
          </a:p>
          <a:p>
            <a:pPr marL="0" indent="0">
              <a:buNone/>
            </a:pPr>
            <a:r>
              <a:rPr lang="en-US" dirty="0"/>
              <a:t>                Classification and regression respectively.</a:t>
            </a:r>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rgbClr val="FF0000"/>
                </a:solidFill>
                <a:latin typeface="Azonix" pitchFamily="50" charset="0"/>
              </a:rPr>
              <a:t>Compensating factors </a:t>
            </a:r>
            <a:r>
              <a:rPr lang="en-US" sz="3200" b="1" dirty="0">
                <a:latin typeface="Azonix" pitchFamily="50" charset="0"/>
              </a:rPr>
              <a:t>in </a:t>
            </a:r>
            <a:r>
              <a:rPr lang="en-US" sz="3200" b="1" dirty="0">
                <a:solidFill>
                  <a:srgbClr val="C00000"/>
                </a:solidFill>
                <a:latin typeface="Azonix" pitchFamily="50" charset="0"/>
              </a:rPr>
              <a:t>machine</a:t>
            </a:r>
            <a:br>
              <a:rPr lang="en-US" sz="3200" b="1" dirty="0">
                <a:solidFill>
                  <a:srgbClr val="C00000"/>
                </a:solidFill>
                <a:latin typeface="Azonix" pitchFamily="50" charset="0"/>
              </a:rPr>
            </a:br>
            <a:r>
              <a:rPr lang="en-US" sz="3200" b="1" dirty="0">
                <a:solidFill>
                  <a:srgbClr val="C00000"/>
                </a:solidFill>
                <a:latin typeface="Azonix" pitchFamily="50" charset="0"/>
              </a:rPr>
              <a:t>learning models</a:t>
            </a:r>
            <a:endParaRPr lang="en-US" sz="3200" dirty="0"/>
          </a:p>
        </p:txBody>
      </p:sp>
      <p:sp>
        <p:nvSpPr>
          <p:cNvPr id="3" name="Content Placeholder 2"/>
          <p:cNvSpPr>
            <a:spLocks noGrp="1"/>
          </p:cNvSpPr>
          <p:nvPr>
            <p:ph idx="1"/>
          </p:nvPr>
        </p:nvSpPr>
        <p:spPr>
          <a:xfrm>
            <a:off x="620661" y="1815793"/>
            <a:ext cx="10950677" cy="4351338"/>
          </a:xfrm>
        </p:spPr>
        <p:txBody>
          <a:bodyPr/>
          <a:lstStyle/>
          <a:p>
            <a:pPr algn="just"/>
            <a:r>
              <a:rPr lang="en-US" dirty="0"/>
              <a:t>Either </a:t>
            </a:r>
            <a:r>
              <a:rPr lang="en-US" b="1" i="1" dirty="0">
                <a:solidFill>
                  <a:srgbClr val="C00000"/>
                </a:solidFill>
              </a:rPr>
              <a:t>linear</a:t>
            </a:r>
            <a:r>
              <a:rPr lang="en-US" dirty="0"/>
              <a:t> or </a:t>
            </a:r>
            <a:r>
              <a:rPr lang="en-US" b="1" i="1" dirty="0">
                <a:solidFill>
                  <a:srgbClr val="C00000"/>
                </a:solidFill>
              </a:rPr>
              <a:t>logistic</a:t>
            </a:r>
            <a:r>
              <a:rPr lang="en-US" dirty="0"/>
              <a:t> regression has less variance by shape of the model itself.</a:t>
            </a:r>
            <a:endParaRPr lang="en-US" dirty="0"/>
          </a:p>
          <a:p>
            <a:pPr algn="just"/>
            <a:endParaRPr lang="en-US" dirty="0"/>
          </a:p>
          <a:p>
            <a:pPr algn="just"/>
            <a:r>
              <a:rPr lang="en-US" dirty="0"/>
              <a:t>Hence there would be very </a:t>
            </a:r>
            <a:r>
              <a:rPr lang="en-US" b="1" i="1" dirty="0">
                <a:solidFill>
                  <a:srgbClr val="C00000"/>
                </a:solidFill>
              </a:rPr>
              <a:t>little chance</a:t>
            </a:r>
            <a:r>
              <a:rPr lang="en-US" dirty="0"/>
              <a:t> of it working worse on unseen data. </a:t>
            </a:r>
            <a:endParaRPr lang="en-US" dirty="0"/>
          </a:p>
          <a:p>
            <a:pPr algn="just"/>
            <a:endParaRPr lang="en-US" dirty="0"/>
          </a:p>
          <a:p>
            <a:pPr algn="just"/>
            <a:r>
              <a:rPr lang="en-US" dirty="0"/>
              <a:t>During deployment, these models </a:t>
            </a:r>
            <a:r>
              <a:rPr lang="en-US" b="1" i="1" dirty="0">
                <a:solidFill>
                  <a:srgbClr val="FFC000"/>
                </a:solidFill>
              </a:rPr>
              <a:t>do not</a:t>
            </a:r>
            <a:r>
              <a:rPr lang="en-US" dirty="0"/>
              <a:t> incur too many deviated results.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andom forest vot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3075"/>
            <a:ext cx="12146064" cy="6173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stance random fore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8839" y="309716"/>
            <a:ext cx="7321098" cy="6100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0765"/>
            <a:ext cx="10515600" cy="441120"/>
          </a:xfrm>
        </p:spPr>
        <p:txBody>
          <a:bodyPr>
            <a:normAutofit fontScale="90000"/>
          </a:bodyPr>
          <a:lstStyle/>
          <a:p>
            <a:r>
              <a:rPr lang="en-US" b="1" dirty="0">
                <a:solidFill>
                  <a:srgbClr val="FF0000"/>
                </a:solidFill>
              </a:rPr>
              <a:t>Important Features of Random Forest</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334297" y="884903"/>
            <a:ext cx="11562735" cy="5692878"/>
          </a:xfrm>
        </p:spPr>
        <p:txBody>
          <a:bodyPr>
            <a:normAutofit fontScale="92500" lnSpcReduction="10000"/>
          </a:bodyPr>
          <a:lstStyle/>
          <a:p>
            <a:pPr marL="514350" indent="-514350">
              <a:buAutoNum type="arabicPeriod"/>
            </a:pPr>
            <a:r>
              <a:rPr lang="en-US" b="1" dirty="0"/>
              <a:t>Diversity- </a:t>
            </a:r>
            <a:endParaRPr lang="en-US" b="1" dirty="0"/>
          </a:p>
          <a:p>
            <a:pPr marL="0" indent="0">
              <a:buNone/>
            </a:pPr>
            <a:r>
              <a:rPr lang="en-US" b="1" dirty="0"/>
              <a:t>      </a:t>
            </a:r>
            <a:r>
              <a:rPr lang="en-US" dirty="0"/>
              <a:t>Not all attributes/variables/features are considered while making an individual tree, each tree is different.</a:t>
            </a:r>
            <a:endParaRPr lang="en-US" dirty="0"/>
          </a:p>
          <a:p>
            <a:pPr marL="0" indent="0">
              <a:buNone/>
            </a:pPr>
            <a:r>
              <a:rPr lang="en-US" b="1" dirty="0"/>
              <a:t>2. Immune to the curse of dimensionality-</a:t>
            </a:r>
            <a:r>
              <a:rPr lang="en-US" dirty="0"/>
              <a:t> </a:t>
            </a:r>
            <a:endParaRPr lang="en-US" dirty="0"/>
          </a:p>
          <a:p>
            <a:pPr marL="0" indent="0">
              <a:buNone/>
            </a:pPr>
            <a:r>
              <a:rPr lang="en-US" dirty="0"/>
              <a:t>     Since each tree does not consider all the features, the feature space is reduced.</a:t>
            </a:r>
            <a:endParaRPr lang="en-US" dirty="0"/>
          </a:p>
          <a:p>
            <a:pPr marL="0" indent="0">
              <a:buNone/>
            </a:pPr>
            <a:r>
              <a:rPr lang="en-US" b="1" dirty="0"/>
              <a:t>3. Parallelization-</a:t>
            </a:r>
            <a:endParaRPr lang="en-US" b="1" dirty="0"/>
          </a:p>
          <a:p>
            <a:pPr marL="0" indent="0">
              <a:buNone/>
            </a:pPr>
            <a:r>
              <a:rPr lang="en-US" b="1" dirty="0"/>
              <a:t>     </a:t>
            </a:r>
            <a:r>
              <a:rPr lang="en-US" dirty="0"/>
              <a:t>Each tree is created independently out of different data and attributes. This means that we can make full use of the CPU to build random forests.</a:t>
            </a:r>
            <a:endParaRPr lang="en-US" dirty="0"/>
          </a:p>
          <a:p>
            <a:pPr marL="0" indent="0">
              <a:buNone/>
            </a:pPr>
            <a:r>
              <a:rPr lang="en-US" b="1" dirty="0"/>
              <a:t>4. Train-Test split- </a:t>
            </a:r>
            <a:endParaRPr lang="en-US" b="1" dirty="0"/>
          </a:p>
          <a:p>
            <a:pPr marL="0" indent="0">
              <a:buNone/>
            </a:pPr>
            <a:r>
              <a:rPr lang="en-US" b="1" dirty="0"/>
              <a:t>      </a:t>
            </a:r>
            <a:r>
              <a:rPr lang="en-US" dirty="0"/>
              <a:t>In a random forest we don’t have to segregate the data for train and test as there will always be 30% of the data which is not seen by the decision tree.</a:t>
            </a:r>
            <a:endParaRPr lang="en-US" dirty="0"/>
          </a:p>
          <a:p>
            <a:pPr marL="0" indent="0">
              <a:buNone/>
            </a:pPr>
            <a:r>
              <a:rPr lang="en-US" b="1" dirty="0"/>
              <a:t>5. Stability- </a:t>
            </a:r>
            <a:endParaRPr lang="en-US" b="1" dirty="0"/>
          </a:p>
          <a:p>
            <a:pPr marL="0" indent="0">
              <a:buNone/>
            </a:pPr>
            <a:r>
              <a:rPr lang="en-US" b="1" dirty="0"/>
              <a:t>    </a:t>
            </a:r>
            <a:r>
              <a:rPr lang="en-US" dirty="0"/>
              <a:t>Stability arises because the result is based on majority voting/ averaging.</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39095" y="471948"/>
          <a:ext cx="11100620" cy="5514683"/>
        </p:xfrm>
        <a:graphic>
          <a:graphicData uri="http://schemas.openxmlformats.org/drawingml/2006/table">
            <a:tbl>
              <a:tblPr/>
              <a:tblGrid>
                <a:gridCol w="5550310"/>
                <a:gridCol w="5550310"/>
              </a:tblGrid>
              <a:tr h="299508">
                <a:tc>
                  <a:txBody>
                    <a:bodyPr/>
                    <a:lstStyle/>
                    <a:p>
                      <a:pPr algn="ctr"/>
                      <a:r>
                        <a:rPr lang="en-US" sz="2400" b="1" dirty="0">
                          <a:solidFill>
                            <a:srgbClr val="FF0000"/>
                          </a:solidFill>
                          <a:effectLst/>
                        </a:rPr>
                        <a:t>Decision trees</a:t>
                      </a:r>
                      <a:endParaRPr lang="en-US" sz="2400" dirty="0">
                        <a:solidFill>
                          <a:srgbClr val="FF0000"/>
                        </a:solidFill>
                        <a:effectLst/>
                      </a:endParaRPr>
                    </a:p>
                  </a:txBody>
                  <a:tcPr marL="0" marR="0" marT="0" marB="0">
                    <a:lnL>
                      <a:noFill/>
                    </a:lnL>
                    <a:lnR>
                      <a:noFill/>
                    </a:lnR>
                    <a:lnT>
                      <a:noFill/>
                    </a:lnT>
                    <a:lnB>
                      <a:noFill/>
                    </a:lnB>
                    <a:solidFill>
                      <a:srgbClr val="FFFFFF"/>
                    </a:solidFill>
                  </a:tcPr>
                </a:tc>
                <a:tc>
                  <a:txBody>
                    <a:bodyPr/>
                    <a:lstStyle/>
                    <a:p>
                      <a:pPr algn="ctr"/>
                      <a:r>
                        <a:rPr lang="en-US" sz="2400" b="1" dirty="0">
                          <a:solidFill>
                            <a:srgbClr val="FF0000"/>
                          </a:solidFill>
                          <a:effectLst/>
                        </a:rPr>
                        <a:t>Random Forest</a:t>
                      </a:r>
                      <a:endParaRPr lang="en-US" sz="2400" dirty="0">
                        <a:solidFill>
                          <a:srgbClr val="FF0000"/>
                        </a:solidFill>
                        <a:effectLst/>
                      </a:endParaRPr>
                    </a:p>
                  </a:txBody>
                  <a:tcPr marL="0" marR="0" marT="0" marB="0">
                    <a:lnL>
                      <a:noFill/>
                    </a:lnL>
                    <a:lnR>
                      <a:noFill/>
                    </a:lnR>
                    <a:lnT>
                      <a:noFill/>
                    </a:lnT>
                    <a:lnB>
                      <a:noFill/>
                    </a:lnB>
                    <a:solidFill>
                      <a:srgbClr val="FFFFFF"/>
                    </a:solidFill>
                  </a:tcPr>
                </a:tc>
              </a:tr>
              <a:tr h="2151298">
                <a:tc>
                  <a:txBody>
                    <a:bodyPr/>
                    <a:lstStyle/>
                    <a:p>
                      <a:r>
                        <a:rPr lang="en-US" sz="2400" b="1" dirty="0">
                          <a:effectLst/>
                        </a:rPr>
                        <a:t>1. </a:t>
                      </a:r>
                      <a:r>
                        <a:rPr lang="en-US" sz="2400" dirty="0">
                          <a:effectLst/>
                        </a:rPr>
                        <a:t>Decision trees normally suffer from the problem of </a:t>
                      </a:r>
                      <a:r>
                        <a:rPr lang="en-US" sz="2400" b="1" i="1" dirty="0">
                          <a:effectLst/>
                        </a:rPr>
                        <a:t>overfitting</a:t>
                      </a:r>
                      <a:r>
                        <a:rPr lang="en-US" sz="2400" dirty="0">
                          <a:effectLst/>
                        </a:rPr>
                        <a:t> if it’s allowed to grow without any control.</a:t>
                      </a:r>
                      <a:endParaRPr lang="en-US" sz="2400" dirty="0">
                        <a:effectLst/>
                      </a:endParaRPr>
                    </a:p>
                  </a:txBody>
                  <a:tcPr marL="0" marR="0" marT="0" marB="0">
                    <a:lnL>
                      <a:noFill/>
                    </a:lnL>
                    <a:lnR>
                      <a:noFill/>
                    </a:lnR>
                    <a:lnT>
                      <a:noFill/>
                    </a:lnT>
                    <a:lnB>
                      <a:noFill/>
                    </a:lnB>
                    <a:solidFill>
                      <a:srgbClr val="FFFFFF"/>
                    </a:solidFill>
                  </a:tcPr>
                </a:tc>
                <a:tc>
                  <a:txBody>
                    <a:bodyPr/>
                    <a:lstStyle/>
                    <a:p>
                      <a:r>
                        <a:rPr lang="en-US" sz="2400" b="1" dirty="0">
                          <a:effectLst/>
                        </a:rPr>
                        <a:t>1</a:t>
                      </a:r>
                      <a:r>
                        <a:rPr lang="en-US" sz="2400" dirty="0">
                          <a:effectLst/>
                        </a:rPr>
                        <a:t>. Random forests are created from subsets of data and the final output is based on average or majority ranking and hence the problem of overfitting is taken care of.</a:t>
                      </a:r>
                      <a:endParaRPr lang="en-US" sz="2400" dirty="0">
                        <a:effectLst/>
                      </a:endParaRPr>
                    </a:p>
                  </a:txBody>
                  <a:tcPr marL="0" marR="0" marT="0" marB="0">
                    <a:lnL>
                      <a:noFill/>
                    </a:lnL>
                    <a:lnR>
                      <a:noFill/>
                    </a:lnR>
                    <a:lnT>
                      <a:noFill/>
                    </a:lnT>
                    <a:lnB>
                      <a:noFill/>
                    </a:lnB>
                    <a:solidFill>
                      <a:srgbClr val="FFFFFF"/>
                    </a:solidFill>
                  </a:tcPr>
                </a:tc>
              </a:tr>
              <a:tr h="901073">
                <a:tc>
                  <a:txBody>
                    <a:bodyPr/>
                    <a:lstStyle/>
                    <a:p>
                      <a:r>
                        <a:rPr lang="en-US" sz="2400" b="1" dirty="0">
                          <a:effectLst/>
                        </a:rPr>
                        <a:t>2. </a:t>
                      </a:r>
                      <a:r>
                        <a:rPr lang="en-US" sz="2400" dirty="0">
                          <a:effectLst/>
                        </a:rPr>
                        <a:t>A single decision tree is </a:t>
                      </a:r>
                      <a:r>
                        <a:rPr lang="en-US" sz="2400" b="1" i="1" dirty="0">
                          <a:effectLst/>
                        </a:rPr>
                        <a:t>faster</a:t>
                      </a:r>
                      <a:r>
                        <a:rPr lang="en-US" sz="2400" dirty="0">
                          <a:effectLst/>
                        </a:rPr>
                        <a:t> in computation.</a:t>
                      </a:r>
                      <a:endParaRPr lang="en-US" sz="2400" dirty="0">
                        <a:effectLst/>
                      </a:endParaRPr>
                    </a:p>
                  </a:txBody>
                  <a:tcPr marL="0" marR="0" marT="0" marB="0">
                    <a:lnL>
                      <a:noFill/>
                    </a:lnL>
                    <a:lnR>
                      <a:noFill/>
                    </a:lnR>
                    <a:lnT>
                      <a:noFill/>
                    </a:lnT>
                    <a:lnB>
                      <a:noFill/>
                    </a:lnB>
                    <a:solidFill>
                      <a:srgbClr val="FFFFFF"/>
                    </a:solidFill>
                  </a:tcPr>
                </a:tc>
                <a:tc>
                  <a:txBody>
                    <a:bodyPr/>
                    <a:lstStyle/>
                    <a:p>
                      <a:r>
                        <a:rPr lang="en-US" sz="2400" b="1" dirty="0">
                          <a:effectLst/>
                        </a:rPr>
                        <a:t>2. </a:t>
                      </a:r>
                      <a:r>
                        <a:rPr lang="en-US" sz="2400" dirty="0">
                          <a:effectLst/>
                        </a:rPr>
                        <a:t>It is comparatively </a:t>
                      </a:r>
                      <a:r>
                        <a:rPr lang="en-US" sz="2400" b="1" i="1" dirty="0">
                          <a:effectLst/>
                        </a:rPr>
                        <a:t>slower</a:t>
                      </a:r>
                      <a:r>
                        <a:rPr lang="en-US" sz="2400" dirty="0">
                          <a:effectLst/>
                        </a:rPr>
                        <a:t>.</a:t>
                      </a:r>
                      <a:endParaRPr lang="en-US" sz="2400" dirty="0">
                        <a:effectLst/>
                      </a:endParaRPr>
                    </a:p>
                  </a:txBody>
                  <a:tcPr marL="0" marR="0" marT="0" marB="0">
                    <a:lnL>
                      <a:noFill/>
                    </a:lnL>
                    <a:lnR>
                      <a:noFill/>
                    </a:lnR>
                    <a:lnT>
                      <a:noFill/>
                    </a:lnT>
                    <a:lnB>
                      <a:noFill/>
                    </a:lnB>
                    <a:solidFill>
                      <a:srgbClr val="FFFFFF"/>
                    </a:solidFill>
                  </a:tcPr>
                </a:tc>
              </a:tr>
              <a:tr h="2096552">
                <a:tc>
                  <a:txBody>
                    <a:bodyPr/>
                    <a:lstStyle/>
                    <a:p>
                      <a:r>
                        <a:rPr lang="en-US" sz="2400" b="1" dirty="0">
                          <a:effectLst/>
                        </a:rPr>
                        <a:t>3. </a:t>
                      </a:r>
                      <a:r>
                        <a:rPr lang="en-US" sz="2400" dirty="0">
                          <a:effectLst/>
                        </a:rPr>
                        <a:t>When a data set with features is taken as input by a decision tree it will formulate some set of rules to do prediction.</a:t>
                      </a:r>
                      <a:endParaRPr lang="en-US" sz="2400" dirty="0">
                        <a:effectLst/>
                      </a:endParaRPr>
                    </a:p>
                  </a:txBody>
                  <a:tcPr marL="0" marR="0" marT="0" marB="0">
                    <a:lnL>
                      <a:noFill/>
                    </a:lnL>
                    <a:lnR>
                      <a:noFill/>
                    </a:lnR>
                    <a:lnT>
                      <a:noFill/>
                    </a:lnT>
                    <a:lnB>
                      <a:noFill/>
                    </a:lnB>
                    <a:solidFill>
                      <a:srgbClr val="FFFFFF"/>
                    </a:solidFill>
                  </a:tcPr>
                </a:tc>
                <a:tc>
                  <a:txBody>
                    <a:bodyPr/>
                    <a:lstStyle/>
                    <a:p>
                      <a:r>
                        <a:rPr lang="en-US" sz="2400" b="1" dirty="0">
                          <a:effectLst/>
                        </a:rPr>
                        <a:t>3. </a:t>
                      </a:r>
                      <a:r>
                        <a:rPr lang="en-US" sz="2400" dirty="0">
                          <a:effectLst/>
                        </a:rPr>
                        <a:t>Random forest randomly selects observations, builds a decision tree and the average result is taken. It doesn’t use any set of formulas.</a:t>
                      </a:r>
                      <a:endParaRPr lang="en-US" sz="2400" dirty="0">
                        <a:effectLst/>
                      </a:endParaRPr>
                    </a:p>
                  </a:txBody>
                  <a:tcPr marL="0" marR="0" marT="0" marB="0">
                    <a:lnL>
                      <a:noFill/>
                    </a:lnL>
                    <a:lnR>
                      <a:noFill/>
                    </a:lnR>
                    <a:lnT>
                      <a:noFill/>
                    </a:lnT>
                    <a:lnB>
                      <a:noFill/>
                    </a:lnB>
                    <a:solidFill>
                      <a:srgbClr val="FFFFFF"/>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2442"/>
            <a:ext cx="10515600" cy="529610"/>
          </a:xfrm>
        </p:spPr>
        <p:txBody>
          <a:bodyPr>
            <a:normAutofit fontScale="90000"/>
          </a:bodyPr>
          <a:lstStyle/>
          <a:p>
            <a:r>
              <a:rPr lang="en-US" b="1" dirty="0">
                <a:solidFill>
                  <a:srgbClr val="FF0000"/>
                </a:solidFill>
              </a:rPr>
              <a:t>Decision Trees - Use Cases</a:t>
            </a:r>
            <a:br>
              <a:rPr lang="en-US" dirty="0"/>
            </a:br>
            <a:endParaRPr lang="en-US" dirty="0"/>
          </a:p>
        </p:txBody>
      </p:sp>
      <p:sp>
        <p:nvSpPr>
          <p:cNvPr id="3" name="Content Placeholder 2"/>
          <p:cNvSpPr>
            <a:spLocks noGrp="1"/>
          </p:cNvSpPr>
          <p:nvPr>
            <p:ph idx="1"/>
          </p:nvPr>
        </p:nvSpPr>
        <p:spPr>
          <a:xfrm>
            <a:off x="609600" y="1052052"/>
            <a:ext cx="11130116" cy="5124911"/>
          </a:xfrm>
        </p:spPr>
        <p:txBody>
          <a:bodyPr/>
          <a:lstStyle/>
          <a:p>
            <a:r>
              <a:rPr lang="en-US" dirty="0"/>
              <a:t>This algorithm is widely used in </a:t>
            </a:r>
            <a:r>
              <a:rPr lang="en-US" b="1" i="1" dirty="0">
                <a:solidFill>
                  <a:srgbClr val="00B0F0"/>
                </a:solidFill>
              </a:rPr>
              <a:t>E-commerce</a:t>
            </a:r>
            <a:r>
              <a:rPr lang="en-US" dirty="0"/>
              <a:t>, </a:t>
            </a:r>
            <a:r>
              <a:rPr lang="en-US" b="1" i="1" dirty="0">
                <a:solidFill>
                  <a:srgbClr val="00B0F0"/>
                </a:solidFill>
              </a:rPr>
              <a:t>banking</a:t>
            </a:r>
            <a:r>
              <a:rPr lang="en-US" dirty="0"/>
              <a:t>, </a:t>
            </a:r>
            <a:r>
              <a:rPr lang="en-US" b="1" dirty="0">
                <a:solidFill>
                  <a:srgbClr val="00B0F0"/>
                </a:solidFill>
              </a:rPr>
              <a:t>medicine</a:t>
            </a:r>
            <a:r>
              <a:rPr lang="en-US" dirty="0"/>
              <a:t>, the </a:t>
            </a:r>
            <a:r>
              <a:rPr lang="en-US" b="1" dirty="0">
                <a:solidFill>
                  <a:srgbClr val="00B0F0"/>
                </a:solidFill>
              </a:rPr>
              <a:t>stock market</a:t>
            </a:r>
            <a:r>
              <a:rPr lang="en-US" dirty="0"/>
              <a:t>, etc.</a:t>
            </a:r>
            <a:br>
              <a:rPr lang="en-US" b="1" dirty="0"/>
            </a:br>
            <a:endParaRPr lang="en-US" dirty="0"/>
          </a:p>
          <a:p>
            <a:r>
              <a:rPr lang="en-US" b="1" i="1" dirty="0"/>
              <a:t>For example</a:t>
            </a:r>
            <a:r>
              <a:rPr lang="en-US" dirty="0"/>
              <a:t>:</a:t>
            </a:r>
            <a:endParaRPr lang="en-US" dirty="0"/>
          </a:p>
          <a:p>
            <a:pPr marL="0" indent="0">
              <a:buNone/>
            </a:pPr>
            <a:r>
              <a:rPr lang="en-US" dirty="0"/>
              <a:t>            In the Banking industry it can be used to find which customer will default on the loan.</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9"/>
            <a:ext cx="10515600" cy="578772"/>
          </a:xfrm>
        </p:spPr>
        <p:txBody>
          <a:bodyPr>
            <a:noAutofit/>
          </a:bodyPr>
          <a:lstStyle/>
          <a:p>
            <a:r>
              <a:rPr lang="en-US" sz="3600" b="1" dirty="0">
                <a:solidFill>
                  <a:srgbClr val="FF0000"/>
                </a:solidFill>
                <a:latin typeface="+mn-lt"/>
              </a:rPr>
              <a:t>Advantages of Random Forest Algorithm</a:t>
            </a:r>
            <a:endParaRPr lang="en-US" sz="3600" b="1" dirty="0">
              <a:solidFill>
                <a:srgbClr val="FF0000"/>
              </a:solidFill>
              <a:latin typeface="+mn-lt"/>
            </a:endParaRPr>
          </a:p>
        </p:txBody>
      </p:sp>
      <p:sp>
        <p:nvSpPr>
          <p:cNvPr id="3" name="Content Placeholder 2"/>
          <p:cNvSpPr>
            <a:spLocks noGrp="1"/>
          </p:cNvSpPr>
          <p:nvPr>
            <p:ph idx="1"/>
          </p:nvPr>
        </p:nvSpPr>
        <p:spPr>
          <a:xfrm>
            <a:off x="353961" y="865239"/>
            <a:ext cx="11493910" cy="5714846"/>
          </a:xfrm>
        </p:spPr>
        <p:txBody>
          <a:bodyPr>
            <a:normAutofit lnSpcReduction="10000"/>
          </a:bodyPr>
          <a:lstStyle/>
          <a:p>
            <a:pPr marL="0" indent="0">
              <a:buNone/>
            </a:pPr>
            <a:r>
              <a:rPr lang="en-US" b="1" dirty="0"/>
              <a:t>1. </a:t>
            </a:r>
            <a:r>
              <a:rPr lang="en-US" dirty="0"/>
              <a:t> It can be used in </a:t>
            </a:r>
            <a:r>
              <a:rPr lang="en-US" b="1" i="1" dirty="0">
                <a:solidFill>
                  <a:srgbClr val="00B0F0"/>
                </a:solidFill>
              </a:rPr>
              <a:t>classification</a:t>
            </a:r>
            <a:r>
              <a:rPr lang="en-US" dirty="0"/>
              <a:t> and </a:t>
            </a:r>
            <a:r>
              <a:rPr lang="en-US" b="1" i="1" dirty="0">
                <a:solidFill>
                  <a:srgbClr val="00B0F0"/>
                </a:solidFill>
              </a:rPr>
              <a:t>regression</a:t>
            </a:r>
            <a:r>
              <a:rPr lang="en-US" dirty="0"/>
              <a:t> problems.</a:t>
            </a:r>
            <a:endParaRPr lang="en-US" dirty="0"/>
          </a:p>
          <a:p>
            <a:pPr marL="0" indent="0">
              <a:buNone/>
            </a:pPr>
            <a:endParaRPr lang="en-US" dirty="0"/>
          </a:p>
          <a:p>
            <a:pPr marL="0" indent="0">
              <a:buNone/>
            </a:pPr>
            <a:r>
              <a:rPr lang="en-US" b="1" dirty="0"/>
              <a:t>2. </a:t>
            </a:r>
            <a:r>
              <a:rPr lang="en-US" dirty="0"/>
              <a:t>It solves the problem of </a:t>
            </a:r>
            <a:r>
              <a:rPr lang="en-US" b="1" dirty="0">
                <a:solidFill>
                  <a:srgbClr val="00B0F0"/>
                </a:solidFill>
              </a:rPr>
              <a:t>overfitting</a:t>
            </a:r>
            <a:r>
              <a:rPr lang="en-US" dirty="0"/>
              <a:t> as output is based on majority voting     </a:t>
            </a:r>
            <a:endParaRPr lang="en-US" dirty="0"/>
          </a:p>
          <a:p>
            <a:pPr marL="0" indent="0">
              <a:buNone/>
            </a:pPr>
            <a:r>
              <a:rPr lang="en-US" dirty="0"/>
              <a:t>     or averaging.</a:t>
            </a:r>
            <a:endParaRPr lang="en-US" dirty="0"/>
          </a:p>
          <a:p>
            <a:pPr marL="0" indent="0">
              <a:buNone/>
            </a:pPr>
            <a:endParaRPr lang="en-US" dirty="0"/>
          </a:p>
          <a:p>
            <a:pPr marL="0" indent="0">
              <a:buNone/>
            </a:pPr>
            <a:r>
              <a:rPr lang="en-US" b="1" dirty="0"/>
              <a:t>3. </a:t>
            </a:r>
            <a:r>
              <a:rPr lang="en-US" dirty="0"/>
              <a:t>It performs well even if the data contains </a:t>
            </a:r>
            <a:r>
              <a:rPr lang="en-US" b="1" i="1" dirty="0">
                <a:solidFill>
                  <a:srgbClr val="00B0F0"/>
                </a:solidFill>
              </a:rPr>
              <a:t>null/missing </a:t>
            </a:r>
            <a:r>
              <a:rPr lang="en-US" dirty="0"/>
              <a:t>values.</a:t>
            </a:r>
            <a:endParaRPr lang="en-US" dirty="0"/>
          </a:p>
          <a:p>
            <a:pPr marL="0" indent="0">
              <a:buNone/>
            </a:pPr>
            <a:endParaRPr lang="en-US" dirty="0"/>
          </a:p>
          <a:p>
            <a:pPr marL="0" indent="0">
              <a:buNone/>
            </a:pPr>
            <a:r>
              <a:rPr lang="en-US" b="1" dirty="0"/>
              <a:t>4. </a:t>
            </a:r>
            <a:r>
              <a:rPr lang="en-US" dirty="0"/>
              <a:t>Each decision tree created is independent of the other thus it shows the      </a:t>
            </a:r>
            <a:endParaRPr lang="en-US" dirty="0"/>
          </a:p>
          <a:p>
            <a:pPr marL="0" indent="0">
              <a:buNone/>
            </a:pPr>
            <a:r>
              <a:rPr lang="en-US" dirty="0"/>
              <a:t>    </a:t>
            </a:r>
            <a:r>
              <a:rPr lang="en-US" b="1" i="1" dirty="0">
                <a:solidFill>
                  <a:srgbClr val="C00000"/>
                </a:solidFill>
              </a:rPr>
              <a:t>property of parallelization</a:t>
            </a:r>
            <a:r>
              <a:rPr lang="en-US" dirty="0"/>
              <a:t>.</a:t>
            </a:r>
            <a:endParaRPr lang="en-US" dirty="0"/>
          </a:p>
          <a:p>
            <a:pPr marL="0" indent="0">
              <a:buNone/>
            </a:pPr>
            <a:endParaRPr lang="en-US" dirty="0"/>
          </a:p>
          <a:p>
            <a:pPr marL="0" indent="0">
              <a:buNone/>
            </a:pPr>
            <a:r>
              <a:rPr lang="en-US" b="1" dirty="0"/>
              <a:t>5. </a:t>
            </a:r>
            <a:r>
              <a:rPr lang="en-US" dirty="0"/>
              <a:t>It is </a:t>
            </a:r>
            <a:r>
              <a:rPr lang="en-US" b="1" i="1" dirty="0"/>
              <a:t>highly stable </a:t>
            </a:r>
            <a:r>
              <a:rPr lang="en-US" dirty="0"/>
              <a:t>as the average answers given by a large number of trees    </a:t>
            </a:r>
            <a:endParaRPr lang="en-US" dirty="0"/>
          </a:p>
          <a:p>
            <a:pPr marL="0" indent="0">
              <a:buNone/>
            </a:pPr>
            <a:r>
              <a:rPr lang="en-US" dirty="0"/>
              <a:t>    are taken.</a:t>
            </a:r>
            <a:endParaRPr lang="en-US" dirty="0"/>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0617"/>
          </a:xfrm>
        </p:spPr>
        <p:txBody>
          <a:bodyPr>
            <a:normAutofit fontScale="90000"/>
          </a:bodyPr>
          <a:lstStyle/>
          <a:p>
            <a:r>
              <a:rPr lang="en-US" b="1" dirty="0">
                <a:solidFill>
                  <a:srgbClr val="FF0000"/>
                </a:solidFill>
              </a:rPr>
              <a:t>Disadvantages of Random Forest Algorithm</a:t>
            </a:r>
            <a:endParaRPr lang="en-US" dirty="0"/>
          </a:p>
        </p:txBody>
      </p:sp>
      <p:sp>
        <p:nvSpPr>
          <p:cNvPr id="3" name="Content Placeholder 2"/>
          <p:cNvSpPr>
            <a:spLocks noGrp="1"/>
          </p:cNvSpPr>
          <p:nvPr>
            <p:ph idx="1"/>
          </p:nvPr>
        </p:nvSpPr>
        <p:spPr>
          <a:xfrm>
            <a:off x="353961" y="1002890"/>
            <a:ext cx="11513574" cy="5486400"/>
          </a:xfrm>
        </p:spPr>
        <p:txBody>
          <a:bodyPr/>
          <a:lstStyle/>
          <a:p>
            <a:pPr marL="514350" indent="-514350">
              <a:buAutoNum type="arabicPeriod"/>
            </a:pPr>
            <a:endParaRPr lang="en-US" dirty="0"/>
          </a:p>
          <a:p>
            <a:pPr marL="514350" indent="-514350">
              <a:buAutoNum type="arabicPeriod"/>
            </a:pPr>
            <a:r>
              <a:rPr lang="en-US" dirty="0"/>
              <a:t>Random forest is </a:t>
            </a:r>
            <a:r>
              <a:rPr lang="en-US" b="1" dirty="0">
                <a:solidFill>
                  <a:srgbClr val="C00000"/>
                </a:solidFill>
              </a:rPr>
              <a:t>highly complex </a:t>
            </a:r>
            <a:r>
              <a:rPr lang="en-US" dirty="0"/>
              <a:t>when compared to decision trees where decisions can be made by following the path of the tree.</a:t>
            </a:r>
            <a:endParaRPr lang="en-US" dirty="0"/>
          </a:p>
          <a:p>
            <a:pPr marL="0" indent="0">
              <a:buNone/>
            </a:pPr>
            <a:endParaRPr lang="en-US" dirty="0"/>
          </a:p>
          <a:p>
            <a:pPr marL="0" indent="0">
              <a:buNone/>
            </a:pPr>
            <a:r>
              <a:rPr lang="en-US" dirty="0"/>
              <a:t>2. </a:t>
            </a:r>
            <a:r>
              <a:rPr lang="en-US" b="1" dirty="0">
                <a:solidFill>
                  <a:srgbClr val="C00000"/>
                </a:solidFill>
              </a:rPr>
              <a:t>Training time is more </a:t>
            </a:r>
            <a:r>
              <a:rPr lang="en-US" dirty="0"/>
              <a:t>compared to other models due to its complexity.    </a:t>
            </a:r>
            <a:endParaRPr lang="en-US" dirty="0"/>
          </a:p>
          <a:p>
            <a:pPr marL="0" indent="0">
              <a:buNone/>
            </a:pPr>
            <a:r>
              <a:rPr lang="en-US" dirty="0"/>
              <a:t>     Whenever it has to make a prediction each decision tree has to generate    </a:t>
            </a:r>
            <a:endParaRPr lang="en-US" dirty="0"/>
          </a:p>
          <a:p>
            <a:pPr marL="0" indent="0">
              <a:buNone/>
            </a:pPr>
            <a:r>
              <a:rPr lang="en-US" dirty="0"/>
              <a:t>     output for the given input data.</a:t>
            </a:r>
            <a:endParaRPr lang="en-US" dirty="0"/>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387" y="197978"/>
            <a:ext cx="11651226" cy="893404"/>
          </a:xfrm>
        </p:spPr>
        <p:txBody>
          <a:bodyPr>
            <a:normAutofit fontScale="90000"/>
          </a:bodyPr>
          <a:lstStyle/>
          <a:p>
            <a:r>
              <a:rPr lang="en-US" b="1" dirty="0">
                <a:solidFill>
                  <a:srgbClr val="FF0000"/>
                </a:solidFill>
              </a:rPr>
              <a:t>Comparison of logistic regression with</a:t>
            </a:r>
            <a:br>
              <a:rPr lang="en-US" b="1" dirty="0">
                <a:solidFill>
                  <a:srgbClr val="FF0000"/>
                </a:solidFill>
              </a:rPr>
            </a:br>
            <a:r>
              <a:rPr lang="en-US" b="1" dirty="0">
                <a:solidFill>
                  <a:srgbClr val="FF0000"/>
                </a:solidFill>
              </a:rPr>
              <a:t>random forest</a:t>
            </a:r>
            <a:endParaRPr lang="en-US" b="1" dirty="0">
              <a:solidFill>
                <a:srgbClr val="FF0000"/>
              </a:solidFill>
            </a:endParaRPr>
          </a:p>
        </p:txBody>
      </p:sp>
      <p:sp>
        <p:nvSpPr>
          <p:cNvPr id="3" name="Content Placeholder 2"/>
          <p:cNvSpPr>
            <a:spLocks noGrp="1"/>
          </p:cNvSpPr>
          <p:nvPr>
            <p:ph idx="1"/>
          </p:nvPr>
        </p:nvSpPr>
        <p:spPr>
          <a:xfrm>
            <a:off x="471947" y="1238865"/>
            <a:ext cx="11307097" cy="4938098"/>
          </a:xfrm>
        </p:spPr>
        <p:txBody>
          <a:bodyPr/>
          <a:lstStyle/>
          <a:p>
            <a:r>
              <a:rPr lang="en-US" dirty="0"/>
              <a:t>In the logistic regression model, it is the p-value (minimum is a better predictor), and for random forest it is the mean decrease in Gini (maximum is a better predictor</a:t>
            </a:r>
            <a:r>
              <a:rPr lang="en-US"/>
              <a:t>). </a:t>
            </a:r>
            <a:endParaRPr lang="en-US"/>
          </a:p>
          <a:p>
            <a:r>
              <a:rPr lang="en-US"/>
              <a:t>Many </a:t>
            </a:r>
            <a:r>
              <a:rPr lang="en-US" dirty="0"/>
              <a:t>of the variables are very much matching in importance like, status_exs_accnt_A14, credit_hist_A34, </a:t>
            </a:r>
            <a:r>
              <a:rPr lang="en-US" dirty="0" err="1"/>
              <a:t>Installment_rate_in_percentage_of_disposable_income</a:t>
            </a:r>
            <a:r>
              <a:rPr lang="en-US" dirty="0"/>
              <a:t>, property_A_24, </a:t>
            </a:r>
            <a:r>
              <a:rPr lang="en-US" dirty="0" err="1"/>
              <a:t>Credit_amount</a:t>
            </a:r>
            <a:r>
              <a:rPr lang="en-US" dirty="0"/>
              <a:t>, </a:t>
            </a:r>
            <a:r>
              <a:rPr lang="en-US" dirty="0" err="1"/>
              <a:t>Duration_in_month</a:t>
            </a:r>
            <a:r>
              <a:rPr lang="en-US" dirty="0"/>
              <a:t>, and so on</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474"/>
            <a:ext cx="10515600" cy="726256"/>
          </a:xfrm>
        </p:spPr>
        <p:txBody>
          <a:bodyPr/>
          <a:lstStyle/>
          <a:p>
            <a:pPr algn="ctr"/>
            <a:r>
              <a:rPr lang="en-US" b="1" dirty="0">
                <a:solidFill>
                  <a:srgbClr val="FF0000"/>
                </a:solidFill>
              </a:rPr>
              <a:t>Grid search on random forest</a:t>
            </a:r>
            <a:endParaRPr lang="en-US" dirty="0">
              <a:solidFill>
                <a:srgbClr val="FF0000"/>
              </a:solidFill>
            </a:endParaRPr>
          </a:p>
        </p:txBody>
      </p:sp>
      <p:sp>
        <p:nvSpPr>
          <p:cNvPr id="3" name="Content Placeholder 2"/>
          <p:cNvSpPr>
            <a:spLocks noGrp="1"/>
          </p:cNvSpPr>
          <p:nvPr>
            <p:ph idx="1"/>
          </p:nvPr>
        </p:nvSpPr>
        <p:spPr>
          <a:xfrm>
            <a:off x="334297" y="953730"/>
            <a:ext cx="11484077" cy="5702709"/>
          </a:xfrm>
        </p:spPr>
        <p:txBody>
          <a:bodyPr/>
          <a:lstStyle/>
          <a:p>
            <a:pPr marL="0" indent="0">
              <a:buNone/>
            </a:pPr>
            <a:r>
              <a:rPr lang="en-US" dirty="0"/>
              <a:t>changing various </a:t>
            </a:r>
            <a:r>
              <a:rPr lang="en-US" dirty="0" err="1"/>
              <a:t>hyperparameters</a:t>
            </a:r>
            <a:r>
              <a:rPr lang="en-US" dirty="0"/>
              <a:t> with the following settings.</a:t>
            </a:r>
            <a:endParaRPr lang="en-US" dirty="0"/>
          </a:p>
          <a:p>
            <a:pPr lvl="1"/>
            <a:r>
              <a:rPr lang="en-US" sz="2800" dirty="0"/>
              <a:t>Number of trees is (1000,2000,3000)</a:t>
            </a:r>
            <a:endParaRPr lang="en-US" sz="2800" dirty="0"/>
          </a:p>
          <a:p>
            <a:pPr lvl="1"/>
            <a:r>
              <a:rPr lang="en-US" sz="2800" dirty="0"/>
              <a:t>Maximum depth is (100,200,300)</a:t>
            </a:r>
            <a:endParaRPr lang="en-US" sz="2800" dirty="0"/>
          </a:p>
          <a:p>
            <a:pPr lvl="1"/>
            <a:r>
              <a:rPr lang="en-US" sz="2800" dirty="0"/>
              <a:t>Minimum samples per split are (2,3)</a:t>
            </a:r>
            <a:endParaRPr lang="en-US" sz="2800" dirty="0"/>
          </a:p>
          <a:p>
            <a:pPr lvl="1"/>
            <a:r>
              <a:rPr lang="en-US" sz="2800" dirty="0"/>
              <a:t>Minimum samples in leaf node are (1,2)</a:t>
            </a:r>
            <a:endParaRPr lang="en-US" sz="2800" dirty="0"/>
          </a:p>
          <a:p>
            <a:pPr lvl="1"/>
            <a:endParaRPr lang="en-US" sz="2800" dirty="0"/>
          </a:p>
          <a:p>
            <a:pPr marL="0" indent="0">
              <a:buNone/>
            </a:pPr>
            <a:r>
              <a:rPr lang="en-US" dirty="0"/>
              <a:t>Import Pipeline as follows:</a:t>
            </a:r>
            <a:endParaRPr lang="en-US" dirty="0"/>
          </a:p>
          <a:p>
            <a:pPr marL="0" indent="0">
              <a:buNone/>
            </a:pPr>
            <a:endParaRPr lang="en-US" dirty="0"/>
          </a:p>
          <a:p>
            <a:pPr marL="0" indent="0">
              <a:buNone/>
            </a:pPr>
            <a:r>
              <a:rPr lang="en-US" b="1" dirty="0">
                <a:solidFill>
                  <a:srgbClr val="C00000"/>
                </a:solidFill>
              </a:rPr>
              <a:t>&gt;&gt;&gt; from </a:t>
            </a:r>
            <a:r>
              <a:rPr lang="en-US" b="1" dirty="0" err="1">
                <a:solidFill>
                  <a:srgbClr val="C00000"/>
                </a:solidFill>
              </a:rPr>
              <a:t>sklearn.pipeline</a:t>
            </a:r>
            <a:r>
              <a:rPr lang="en-US" b="1" dirty="0">
                <a:solidFill>
                  <a:srgbClr val="C00000"/>
                </a:solidFill>
              </a:rPr>
              <a:t> import Pipeline</a:t>
            </a:r>
            <a:endParaRPr lang="en-US" b="1" dirty="0">
              <a:solidFill>
                <a:srgbClr val="C00000"/>
              </a:solidFill>
            </a:endParaRPr>
          </a:p>
          <a:p>
            <a:pPr marL="0" indent="0">
              <a:buNone/>
            </a:pPr>
            <a:r>
              <a:rPr lang="en-US" b="1" dirty="0">
                <a:solidFill>
                  <a:srgbClr val="C00000"/>
                </a:solidFill>
              </a:rPr>
              <a:t>&gt;&gt;&gt; from </a:t>
            </a:r>
            <a:r>
              <a:rPr lang="en-US" b="1" dirty="0" err="1">
                <a:solidFill>
                  <a:srgbClr val="C00000"/>
                </a:solidFill>
              </a:rPr>
              <a:t>sklearn.model_selection</a:t>
            </a:r>
            <a:r>
              <a:rPr lang="en-US" b="1" dirty="0">
                <a:solidFill>
                  <a:srgbClr val="C00000"/>
                </a:solidFill>
              </a:rPr>
              <a:t> import </a:t>
            </a:r>
            <a:r>
              <a:rPr lang="en-US" b="1" dirty="0" err="1">
                <a:solidFill>
                  <a:srgbClr val="C00000"/>
                </a:solidFill>
              </a:rPr>
              <a:t>train_test_split,GridSearchCV</a:t>
            </a:r>
            <a:endParaRPr lang="en-US" dirty="0">
              <a:solidFill>
                <a:srgbClr val="C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598"/>
          </a:xfrm>
        </p:spPr>
        <p:txBody>
          <a:bodyPr>
            <a:normAutofit fontScale="90000"/>
          </a:bodyPr>
          <a:lstStyle/>
          <a:p>
            <a:r>
              <a:rPr lang="en-US" b="1" dirty="0">
                <a:solidFill>
                  <a:srgbClr val="FF0000"/>
                </a:solidFill>
              </a:rPr>
              <a:t>Grid search on random forest</a:t>
            </a:r>
            <a:endParaRPr lang="en-US" dirty="0"/>
          </a:p>
        </p:txBody>
      </p:sp>
      <p:sp>
        <p:nvSpPr>
          <p:cNvPr id="3" name="Content Placeholder 2"/>
          <p:cNvSpPr>
            <a:spLocks noGrp="1"/>
          </p:cNvSpPr>
          <p:nvPr>
            <p:ph idx="1"/>
          </p:nvPr>
        </p:nvSpPr>
        <p:spPr>
          <a:xfrm>
            <a:off x="838200" y="1248697"/>
            <a:ext cx="10515600" cy="4928266"/>
          </a:xfrm>
        </p:spPr>
        <p:txBody>
          <a:bodyPr/>
          <a:lstStyle/>
          <a:p>
            <a:r>
              <a:rPr lang="en-US" dirty="0"/>
              <a:t>The Pipeline function creates the combinations which will be applied one by one sequentially to determine the best possible combination:</a:t>
            </a:r>
            <a:endParaRPr lang="en-US" dirty="0"/>
          </a:p>
        </p:txBody>
      </p:sp>
      <p:pic>
        <p:nvPicPr>
          <p:cNvPr id="4" name="Picture 3"/>
          <p:cNvPicPr>
            <a:picLocks noChangeAspect="1"/>
          </p:cNvPicPr>
          <p:nvPr/>
        </p:nvPicPr>
        <p:blipFill>
          <a:blip r:embed="rId1"/>
          <a:stretch>
            <a:fillRect/>
          </a:stretch>
        </p:blipFill>
        <p:spPr>
          <a:xfrm>
            <a:off x="838200" y="2736901"/>
            <a:ext cx="10380331" cy="17171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647"/>
            <a:ext cx="10515600" cy="913069"/>
          </a:xfrm>
        </p:spPr>
        <p:txBody>
          <a:bodyPr>
            <a:normAutofit fontScale="90000"/>
          </a:bodyPr>
          <a:lstStyle/>
          <a:p>
            <a:pPr algn="ctr"/>
            <a:r>
              <a:rPr lang="en-US" sz="3200" b="1" dirty="0">
                <a:solidFill>
                  <a:srgbClr val="FF0000"/>
                </a:solidFill>
                <a:latin typeface="Azonix" pitchFamily="50" charset="0"/>
              </a:rPr>
              <a:t>Compensating factors </a:t>
            </a:r>
            <a:r>
              <a:rPr lang="en-US" sz="3200" b="1" dirty="0">
                <a:latin typeface="Azonix" pitchFamily="50" charset="0"/>
              </a:rPr>
              <a:t>in </a:t>
            </a:r>
            <a:r>
              <a:rPr lang="en-US" sz="3200" b="1" dirty="0">
                <a:solidFill>
                  <a:srgbClr val="C00000"/>
                </a:solidFill>
                <a:latin typeface="Azonix" pitchFamily="50" charset="0"/>
              </a:rPr>
              <a:t>machine</a:t>
            </a:r>
            <a:br>
              <a:rPr lang="en-US" sz="3200" b="1" dirty="0">
                <a:solidFill>
                  <a:srgbClr val="C00000"/>
                </a:solidFill>
                <a:latin typeface="Azonix" pitchFamily="50" charset="0"/>
              </a:rPr>
            </a:br>
            <a:r>
              <a:rPr lang="en-US" sz="3200" b="1" dirty="0">
                <a:solidFill>
                  <a:srgbClr val="C00000"/>
                </a:solidFill>
                <a:latin typeface="Azonix" pitchFamily="50" charset="0"/>
              </a:rPr>
              <a:t>learning models</a:t>
            </a:r>
            <a:endParaRPr lang="en-US" sz="3200" dirty="0">
              <a:latin typeface="Azonix" pitchFamily="50" charset="0"/>
            </a:endParaRPr>
          </a:p>
        </p:txBody>
      </p:sp>
      <p:sp>
        <p:nvSpPr>
          <p:cNvPr id="3" name="Content Placeholder 2"/>
          <p:cNvSpPr>
            <a:spLocks noGrp="1"/>
          </p:cNvSpPr>
          <p:nvPr>
            <p:ph idx="1"/>
          </p:nvPr>
        </p:nvSpPr>
        <p:spPr>
          <a:xfrm>
            <a:off x="403122" y="1450258"/>
            <a:ext cx="11385755" cy="5407742"/>
          </a:xfrm>
        </p:spPr>
        <p:txBody>
          <a:bodyPr>
            <a:normAutofit/>
          </a:bodyPr>
          <a:lstStyle/>
          <a:p>
            <a:r>
              <a:rPr lang="en-US" dirty="0"/>
              <a:t>In the machine learning space, </a:t>
            </a:r>
            <a:r>
              <a:rPr lang="en-US" b="1" i="1" dirty="0">
                <a:solidFill>
                  <a:srgbClr val="C00000"/>
                </a:solidFill>
              </a:rPr>
              <a:t>models</a:t>
            </a:r>
            <a:r>
              <a:rPr lang="en-US" dirty="0"/>
              <a:t> have a high degree of flexibility which can change from </a:t>
            </a:r>
            <a:r>
              <a:rPr lang="en-US" b="1" i="1" dirty="0">
                <a:solidFill>
                  <a:srgbClr val="FFC000"/>
                </a:solidFill>
              </a:rPr>
              <a:t>simple to highly </a:t>
            </a:r>
            <a:r>
              <a:rPr lang="en-US" dirty="0"/>
              <a:t>complex. </a:t>
            </a:r>
            <a:endParaRPr lang="en-US" dirty="0"/>
          </a:p>
          <a:p>
            <a:endParaRPr lang="en-US" dirty="0"/>
          </a:p>
          <a:p>
            <a:r>
              <a:rPr lang="en-US" dirty="0"/>
              <a:t>On top, statistical diagnostics on </a:t>
            </a:r>
            <a:r>
              <a:rPr lang="en-US" b="1" dirty="0">
                <a:solidFill>
                  <a:srgbClr val="FFC000"/>
                </a:solidFill>
              </a:rPr>
              <a:t>individual variables </a:t>
            </a:r>
            <a:r>
              <a:rPr lang="en-US" dirty="0"/>
              <a:t>are not performed in machine learning. </a:t>
            </a:r>
            <a:endParaRPr lang="en-US" dirty="0"/>
          </a:p>
          <a:p>
            <a:endParaRPr lang="en-US" dirty="0"/>
          </a:p>
          <a:p>
            <a:r>
              <a:rPr lang="en-US" dirty="0"/>
              <a:t>Hence, it is important to ensure the robustness to </a:t>
            </a:r>
            <a:r>
              <a:rPr lang="en-US" b="1" i="1" dirty="0">
                <a:solidFill>
                  <a:srgbClr val="FFC000"/>
                </a:solidFill>
              </a:rPr>
              <a:t>avoid overfitting </a:t>
            </a:r>
            <a:r>
              <a:rPr lang="en-US" dirty="0"/>
              <a:t>of the models, which will ensure its usability </a:t>
            </a:r>
            <a:r>
              <a:rPr lang="en-US" b="1" u="sng" dirty="0">
                <a:solidFill>
                  <a:srgbClr val="C00000"/>
                </a:solidFill>
              </a:rPr>
              <a:t>during the implementation phase </a:t>
            </a:r>
            <a:r>
              <a:rPr lang="en-US" dirty="0"/>
              <a:t>to ensure correct usage on unseen data.</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5752"/>
          </a:xfrm>
        </p:spPr>
        <p:txBody>
          <a:bodyPr/>
          <a:lstStyle/>
          <a:p>
            <a:r>
              <a:rPr lang="en-US" b="1" dirty="0">
                <a:solidFill>
                  <a:srgbClr val="FF0000"/>
                </a:solidFill>
              </a:rPr>
              <a:t>Grid search on random forest</a:t>
            </a:r>
            <a:endParaRPr lang="en-US" dirty="0"/>
          </a:p>
        </p:txBody>
      </p:sp>
      <p:pic>
        <p:nvPicPr>
          <p:cNvPr id="4" name="Content Placeholder 3"/>
          <p:cNvPicPr>
            <a:picLocks noGrp="1" noChangeAspect="1"/>
          </p:cNvPicPr>
          <p:nvPr>
            <p:ph idx="1"/>
          </p:nvPr>
        </p:nvPicPr>
        <p:blipFill>
          <a:blip r:embed="rId1"/>
          <a:stretch>
            <a:fillRect/>
          </a:stretch>
        </p:blipFill>
        <p:spPr>
          <a:xfrm>
            <a:off x="838200" y="1533833"/>
            <a:ext cx="10515600" cy="463016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480"/>
            <a:ext cx="10515600" cy="509946"/>
          </a:xfrm>
        </p:spPr>
        <p:txBody>
          <a:bodyPr>
            <a:normAutofit fontScale="90000"/>
          </a:bodyPr>
          <a:lstStyle/>
          <a:p>
            <a:r>
              <a:rPr lang="en-US" b="1" dirty="0">
                <a:solidFill>
                  <a:srgbClr val="FF0000"/>
                </a:solidFill>
              </a:rPr>
              <a:t>Grid search on random forest</a:t>
            </a:r>
            <a:endParaRPr lang="en-US" dirty="0"/>
          </a:p>
        </p:txBody>
      </p:sp>
      <p:pic>
        <p:nvPicPr>
          <p:cNvPr id="4" name="Content Placeholder 3"/>
          <p:cNvPicPr>
            <a:picLocks noGrp="1" noChangeAspect="1"/>
          </p:cNvPicPr>
          <p:nvPr>
            <p:ph idx="1"/>
          </p:nvPr>
        </p:nvPicPr>
        <p:blipFill>
          <a:blip r:embed="rId1"/>
          <a:stretch>
            <a:fillRect/>
          </a:stretch>
        </p:blipFill>
        <p:spPr>
          <a:xfrm>
            <a:off x="1228542" y="960386"/>
            <a:ext cx="9429625" cy="537708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5752"/>
          </a:xfrm>
        </p:spPr>
        <p:txBody>
          <a:bodyPr/>
          <a:lstStyle/>
          <a:p>
            <a:r>
              <a:rPr lang="en-US" b="1" dirty="0">
                <a:solidFill>
                  <a:srgbClr val="FF0000"/>
                </a:solidFill>
              </a:rPr>
              <a:t>Grid search on random forest</a:t>
            </a:r>
            <a:endParaRPr lang="en-US" dirty="0"/>
          </a:p>
        </p:txBody>
      </p:sp>
      <p:pic>
        <p:nvPicPr>
          <p:cNvPr id="4" name="Content Placeholder 3"/>
          <p:cNvPicPr>
            <a:picLocks noGrp="1" noChangeAspect="1"/>
          </p:cNvPicPr>
          <p:nvPr>
            <p:ph idx="1"/>
          </p:nvPr>
        </p:nvPicPr>
        <p:blipFill>
          <a:blip r:embed="rId1"/>
          <a:stretch>
            <a:fillRect/>
          </a:stretch>
        </p:blipFill>
        <p:spPr>
          <a:xfrm>
            <a:off x="1474684" y="2593898"/>
            <a:ext cx="8779107" cy="25680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604"/>
          </a:xfrm>
        </p:spPr>
        <p:txBody>
          <a:bodyPr>
            <a:normAutofit fontScale="90000"/>
          </a:bodyPr>
          <a:lstStyle/>
          <a:p>
            <a:r>
              <a:rPr lang="en-US" b="1" dirty="0">
                <a:solidFill>
                  <a:srgbClr val="FF0000"/>
                </a:solidFill>
              </a:rPr>
              <a:t>Grid search on random forest</a:t>
            </a:r>
            <a:endParaRPr lang="en-US" dirty="0"/>
          </a:p>
        </p:txBody>
      </p:sp>
      <p:sp>
        <p:nvSpPr>
          <p:cNvPr id="3" name="Content Placeholder 2"/>
          <p:cNvSpPr>
            <a:spLocks noGrp="1"/>
          </p:cNvSpPr>
          <p:nvPr>
            <p:ph idx="1"/>
          </p:nvPr>
        </p:nvSpPr>
        <p:spPr>
          <a:xfrm>
            <a:off x="378542" y="1406013"/>
            <a:ext cx="11434916" cy="5105247"/>
          </a:xfrm>
        </p:spPr>
        <p:txBody>
          <a:bodyPr/>
          <a:lstStyle/>
          <a:p>
            <a:r>
              <a:rPr lang="en-US" dirty="0"/>
              <a:t>From the result of grid search, it is apparent that best </a:t>
            </a:r>
            <a:r>
              <a:rPr lang="en-US" b="1" dirty="0">
                <a:solidFill>
                  <a:srgbClr val="00B050"/>
                </a:solidFill>
              </a:rPr>
              <a:t>test accuracy is 0.8911</a:t>
            </a:r>
            <a:r>
              <a:rPr lang="en-US" dirty="0"/>
              <a:t> or </a:t>
            </a:r>
            <a:r>
              <a:rPr lang="en-US" b="1" dirty="0">
                <a:solidFill>
                  <a:srgbClr val="00B050"/>
                </a:solidFill>
              </a:rPr>
              <a:t>89.11</a:t>
            </a:r>
            <a:r>
              <a:rPr lang="en-US" dirty="0"/>
              <a:t> percent.</a:t>
            </a:r>
            <a:endParaRPr lang="en-US" dirty="0"/>
          </a:p>
          <a:p>
            <a:endParaRPr lang="en-US" dirty="0"/>
          </a:p>
          <a:p>
            <a:r>
              <a:rPr lang="en-US" dirty="0"/>
              <a:t>which is about a 10 percent uplift from the logistic regression model.</a:t>
            </a:r>
            <a:endParaRPr lang="en-US" dirty="0"/>
          </a:p>
          <a:p>
            <a:endParaRPr lang="en-US" dirty="0"/>
          </a:p>
          <a:p>
            <a:r>
              <a:rPr lang="en-US" dirty="0"/>
              <a:t> By predicting 10 percent better accuracy, losses incurred due to sanctioning loans to bad customers will be greatly decreased</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312"/>
            <a:ext cx="10515600" cy="686927"/>
          </a:xfrm>
        </p:spPr>
        <p:txBody>
          <a:bodyPr>
            <a:normAutofit fontScale="90000"/>
          </a:bodyPr>
          <a:lstStyle/>
          <a:p>
            <a:r>
              <a:rPr lang="en-US" b="1" dirty="0">
                <a:solidFill>
                  <a:srgbClr val="FF0000"/>
                </a:solidFill>
              </a:rPr>
              <a:t>Grid search on random forest</a:t>
            </a:r>
            <a:endParaRPr lang="en-US" dirty="0"/>
          </a:p>
        </p:txBody>
      </p:sp>
      <p:sp>
        <p:nvSpPr>
          <p:cNvPr id="3" name="Content Placeholder 2"/>
          <p:cNvSpPr>
            <a:spLocks noGrp="1"/>
          </p:cNvSpPr>
          <p:nvPr>
            <p:ph idx="1"/>
          </p:nvPr>
        </p:nvSpPr>
        <p:spPr>
          <a:xfrm>
            <a:off x="393290" y="1012723"/>
            <a:ext cx="11405420" cy="5456902"/>
          </a:xfrm>
        </p:spPr>
        <p:txBody>
          <a:bodyPr/>
          <a:lstStyle/>
          <a:p>
            <a:r>
              <a:rPr lang="en-US" dirty="0"/>
              <a:t>In a simple </a:t>
            </a:r>
            <a:r>
              <a:rPr lang="en-US" b="1" dirty="0">
                <a:solidFill>
                  <a:srgbClr val="C00000"/>
                </a:solidFill>
              </a:rPr>
              <a:t>random forest </a:t>
            </a:r>
            <a:r>
              <a:rPr lang="en-US" dirty="0"/>
              <a:t>model, </a:t>
            </a:r>
            <a:r>
              <a:rPr lang="en-US" b="1" dirty="0">
                <a:solidFill>
                  <a:srgbClr val="00B0F0"/>
                </a:solidFill>
              </a:rPr>
              <a:t>train</a:t>
            </a:r>
            <a:r>
              <a:rPr lang="en-US" dirty="0"/>
              <a:t> </a:t>
            </a:r>
            <a:r>
              <a:rPr lang="en-US" b="1" i="1" dirty="0">
                <a:solidFill>
                  <a:srgbClr val="C00000"/>
                </a:solidFill>
              </a:rPr>
              <a:t>accuracy is 97.4 </a:t>
            </a:r>
            <a:r>
              <a:rPr lang="en-US" dirty="0"/>
              <a:t>percent, but </a:t>
            </a:r>
            <a:r>
              <a:rPr lang="en-US" b="1" dirty="0">
                <a:solidFill>
                  <a:srgbClr val="00B0F0"/>
                </a:solidFill>
              </a:rPr>
              <a:t>test </a:t>
            </a:r>
            <a:r>
              <a:rPr lang="en-US" b="1" dirty="0">
                <a:solidFill>
                  <a:srgbClr val="C00000"/>
                </a:solidFill>
              </a:rPr>
              <a:t>accuracy</a:t>
            </a:r>
            <a:r>
              <a:rPr lang="en-US" dirty="0"/>
              <a:t> is comparatively lower at </a:t>
            </a:r>
            <a:r>
              <a:rPr lang="en-US" b="1" i="1" dirty="0">
                <a:solidFill>
                  <a:srgbClr val="C00000"/>
                </a:solidFill>
              </a:rPr>
              <a:t>85.5 percent</a:t>
            </a:r>
            <a:r>
              <a:rPr lang="en-US" i="1" dirty="0"/>
              <a:t>.</a:t>
            </a:r>
            <a:endParaRPr lang="en-US" i="1" dirty="0"/>
          </a:p>
          <a:p>
            <a:endParaRPr lang="en-US" dirty="0"/>
          </a:p>
          <a:p>
            <a:r>
              <a:rPr lang="en-US" dirty="0"/>
              <a:t>In grid search methodology, </a:t>
            </a:r>
            <a:r>
              <a:rPr lang="en-US" b="1" i="1" dirty="0">
                <a:solidFill>
                  <a:srgbClr val="C00000"/>
                </a:solidFill>
              </a:rPr>
              <a:t>train accuracy is </a:t>
            </a:r>
            <a:r>
              <a:rPr lang="en-US" b="1" i="1" dirty="0">
                <a:solidFill>
                  <a:srgbClr val="FF0000"/>
                </a:solidFill>
              </a:rPr>
              <a:t>82</a:t>
            </a:r>
            <a:r>
              <a:rPr lang="en-US" b="1" i="1" dirty="0">
                <a:solidFill>
                  <a:srgbClr val="C00000"/>
                </a:solidFill>
              </a:rPr>
              <a:t> </a:t>
            </a:r>
            <a:r>
              <a:rPr lang="en-US" dirty="0"/>
              <a:t>percent, but </a:t>
            </a:r>
            <a:r>
              <a:rPr lang="en-US" b="1" dirty="0">
                <a:solidFill>
                  <a:srgbClr val="C00000"/>
                </a:solidFill>
              </a:rPr>
              <a:t>test accuracy is</a:t>
            </a:r>
            <a:r>
              <a:rPr lang="en-US" dirty="0"/>
              <a:t> </a:t>
            </a:r>
            <a:r>
              <a:rPr lang="en-US" b="1" dirty="0">
                <a:solidFill>
                  <a:srgbClr val="FF0000"/>
                </a:solidFill>
              </a:rPr>
              <a:t>89.11</a:t>
            </a:r>
            <a:r>
              <a:rPr lang="en-US" dirty="0"/>
              <a:t> percent. </a:t>
            </a:r>
            <a:endParaRPr lang="en-US" dirty="0"/>
          </a:p>
          <a:p>
            <a:endParaRPr lang="en-US" dirty="0"/>
          </a:p>
          <a:p>
            <a:r>
              <a:rPr lang="en-US" dirty="0"/>
              <a:t>This highlights the issue of overfitting by building a model on single data compared with a five-fold cross validation methodology used in grid search.</a:t>
            </a:r>
            <a:endParaRPr lang="en-US" dirty="0"/>
          </a:p>
          <a:p>
            <a:endParaRPr lang="en-US" dirty="0"/>
          </a:p>
          <a:p>
            <a:r>
              <a:rPr lang="en-US" dirty="0"/>
              <a:t> Hence, it is advisable to perform </a:t>
            </a:r>
            <a:r>
              <a:rPr lang="en-US" b="1" dirty="0">
                <a:solidFill>
                  <a:srgbClr val="00B050"/>
                </a:solidFill>
              </a:rPr>
              <a:t>cross-validation</a:t>
            </a:r>
            <a:r>
              <a:rPr lang="en-US" dirty="0"/>
              <a:t> to avoid over-fitting problems and ensure robustness in machine learning models.</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306"/>
            <a:ext cx="10515600" cy="490281"/>
          </a:xfrm>
        </p:spPr>
        <p:txBody>
          <a:bodyPr>
            <a:normAutofit fontScale="90000"/>
          </a:bodyPr>
          <a:lstStyle/>
          <a:p>
            <a:r>
              <a:rPr lang="en-US" b="1" dirty="0">
                <a:solidFill>
                  <a:srgbClr val="FF0000"/>
                </a:solidFill>
              </a:rPr>
              <a:t>Variable importance plot</a:t>
            </a:r>
            <a:endParaRPr lang="en-US" dirty="0">
              <a:solidFill>
                <a:srgbClr val="FF0000"/>
              </a:solidFill>
            </a:endParaRPr>
          </a:p>
        </p:txBody>
      </p:sp>
      <p:sp>
        <p:nvSpPr>
          <p:cNvPr id="3" name="Content Placeholder 2"/>
          <p:cNvSpPr>
            <a:spLocks noGrp="1"/>
          </p:cNvSpPr>
          <p:nvPr>
            <p:ph idx="1"/>
          </p:nvPr>
        </p:nvSpPr>
        <p:spPr>
          <a:xfrm>
            <a:off x="275303" y="934065"/>
            <a:ext cx="11582400" cy="5242898"/>
          </a:xfrm>
        </p:spPr>
        <p:txBody>
          <a:bodyPr/>
          <a:lstStyle/>
          <a:p>
            <a:r>
              <a:rPr lang="en-US" dirty="0"/>
              <a:t>Variable importance plot provides a list of the most significant variables in descending order by a mean decrease in Gini. </a:t>
            </a:r>
            <a:endParaRPr lang="en-US" dirty="0"/>
          </a:p>
          <a:p>
            <a:r>
              <a:rPr lang="en-US" dirty="0"/>
              <a:t>The top variables contribute more to the model than the bottom ones and also have high predictive power in classifying default and non-default customers.</a:t>
            </a:r>
            <a:endParaRPr lang="en-US" dirty="0"/>
          </a:p>
          <a:p>
            <a:r>
              <a:rPr lang="en-US" dirty="0"/>
              <a:t>grid search does not have variable importance functionality in Python </a:t>
            </a:r>
            <a:r>
              <a:rPr lang="en-US" dirty="0" err="1"/>
              <a:t>scikit</a:t>
            </a:r>
            <a:r>
              <a:rPr lang="en-US" dirty="0"/>
              <a:t>-learn</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6423"/>
          </a:xfrm>
        </p:spPr>
        <p:txBody>
          <a:bodyPr/>
          <a:lstStyle/>
          <a:p>
            <a:r>
              <a:rPr lang="en-US" b="1" dirty="0">
                <a:solidFill>
                  <a:srgbClr val="FF0000"/>
                </a:solidFill>
              </a:rPr>
              <a:t>Variable importance plot</a:t>
            </a:r>
            <a:endParaRPr lang="en-US" dirty="0"/>
          </a:p>
        </p:txBody>
      </p:sp>
      <p:pic>
        <p:nvPicPr>
          <p:cNvPr id="4" name="Content Placeholder 3"/>
          <p:cNvPicPr>
            <a:picLocks noGrp="1" noChangeAspect="1"/>
          </p:cNvPicPr>
          <p:nvPr>
            <p:ph idx="1"/>
          </p:nvPr>
        </p:nvPicPr>
        <p:blipFill>
          <a:blip r:embed="rId1"/>
          <a:stretch>
            <a:fillRect/>
          </a:stretch>
        </p:blipFill>
        <p:spPr>
          <a:xfrm>
            <a:off x="515920" y="1415844"/>
            <a:ext cx="10975530" cy="483977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2245308" y="0"/>
            <a:ext cx="6220266" cy="68580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2" y="247139"/>
            <a:ext cx="11710218" cy="745920"/>
          </a:xfrm>
        </p:spPr>
        <p:txBody>
          <a:bodyPr>
            <a:normAutofit fontScale="90000"/>
          </a:bodyPr>
          <a:lstStyle/>
          <a:p>
            <a:r>
              <a:rPr lang="en-US" b="1" dirty="0">
                <a:solidFill>
                  <a:srgbClr val="FF0000"/>
                </a:solidFill>
              </a:rPr>
              <a:t>Comparison of logistic regression with random forest</a:t>
            </a:r>
            <a:endParaRPr lang="en-US" dirty="0">
              <a:solidFill>
                <a:srgbClr val="FF0000"/>
              </a:solidFill>
            </a:endParaRPr>
          </a:p>
        </p:txBody>
      </p:sp>
      <p:pic>
        <p:nvPicPr>
          <p:cNvPr id="5" name="Picture 4"/>
          <p:cNvPicPr>
            <a:picLocks noChangeAspect="1"/>
          </p:cNvPicPr>
          <p:nvPr/>
        </p:nvPicPr>
        <p:blipFill>
          <a:blip r:embed="rId1"/>
          <a:stretch>
            <a:fillRect/>
          </a:stretch>
        </p:blipFill>
        <p:spPr>
          <a:xfrm>
            <a:off x="2400761" y="1180178"/>
            <a:ext cx="6399212" cy="48175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890" y="188145"/>
            <a:ext cx="11710220" cy="745920"/>
          </a:xfrm>
        </p:spPr>
        <p:txBody>
          <a:bodyPr>
            <a:normAutofit/>
          </a:bodyPr>
          <a:lstStyle/>
          <a:p>
            <a:r>
              <a:rPr lang="en-US" sz="3600" b="1" dirty="0">
                <a:solidFill>
                  <a:srgbClr val="FF0000"/>
                </a:solidFill>
              </a:rPr>
              <a:t>Comparison of logistic regression with random forest</a:t>
            </a:r>
            <a:endParaRPr lang="en-US" sz="3600" b="1" dirty="0"/>
          </a:p>
        </p:txBody>
      </p:sp>
      <p:pic>
        <p:nvPicPr>
          <p:cNvPr id="4" name="Content Placeholder 3"/>
          <p:cNvPicPr>
            <a:picLocks noGrp="1" noChangeAspect="1"/>
          </p:cNvPicPr>
          <p:nvPr>
            <p:ph idx="1"/>
          </p:nvPr>
        </p:nvPicPr>
        <p:blipFill>
          <a:blip r:embed="rId1"/>
          <a:stretch>
            <a:fillRect/>
          </a:stretch>
        </p:blipFill>
        <p:spPr>
          <a:xfrm>
            <a:off x="3309542" y="816078"/>
            <a:ext cx="4467774" cy="59057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235" y="247138"/>
            <a:ext cx="10515600" cy="696759"/>
          </a:xfrm>
        </p:spPr>
        <p:txBody>
          <a:bodyPr>
            <a:noAutofit/>
          </a:bodyPr>
          <a:lstStyle/>
          <a:p>
            <a:r>
              <a:rPr lang="en-US" sz="3200" b="1" dirty="0">
                <a:solidFill>
                  <a:srgbClr val="FF0000"/>
                </a:solidFill>
                <a:latin typeface="Azonix" pitchFamily="50" charset="0"/>
              </a:rPr>
              <a:t>Compensating factors </a:t>
            </a:r>
            <a:r>
              <a:rPr lang="en-US" sz="3200" b="1" dirty="0">
                <a:latin typeface="Azonix" pitchFamily="50" charset="0"/>
              </a:rPr>
              <a:t>in </a:t>
            </a:r>
            <a:r>
              <a:rPr lang="en-US" sz="3200" b="1" dirty="0">
                <a:solidFill>
                  <a:srgbClr val="C00000"/>
                </a:solidFill>
                <a:latin typeface="Azonix" pitchFamily="50" charset="0"/>
              </a:rPr>
              <a:t>machine</a:t>
            </a:r>
            <a:br>
              <a:rPr lang="en-US" sz="3200" b="1" dirty="0">
                <a:solidFill>
                  <a:srgbClr val="C00000"/>
                </a:solidFill>
                <a:latin typeface="Azonix" pitchFamily="50" charset="0"/>
              </a:rPr>
            </a:br>
            <a:r>
              <a:rPr lang="en-US" sz="3200" b="1" dirty="0">
                <a:solidFill>
                  <a:srgbClr val="C00000"/>
                </a:solidFill>
                <a:latin typeface="Azonix" pitchFamily="50" charset="0"/>
              </a:rPr>
              <a:t>learning models</a:t>
            </a:r>
            <a:endParaRPr lang="en-US" sz="3200" dirty="0"/>
          </a:p>
        </p:txBody>
      </p:sp>
      <p:sp>
        <p:nvSpPr>
          <p:cNvPr id="3" name="Content Placeholder 2"/>
          <p:cNvSpPr>
            <a:spLocks noGrp="1"/>
          </p:cNvSpPr>
          <p:nvPr>
            <p:ph idx="1"/>
          </p:nvPr>
        </p:nvSpPr>
        <p:spPr>
          <a:xfrm>
            <a:off x="570271" y="1120878"/>
            <a:ext cx="10783529" cy="5496232"/>
          </a:xfrm>
        </p:spPr>
        <p:txBody>
          <a:bodyPr>
            <a:normAutofit/>
          </a:bodyPr>
          <a:lstStyle/>
          <a:p>
            <a:r>
              <a:rPr lang="it-IT" dirty="0"/>
              <a:t>In ML- (train data - 50 percent, validation data - 25 percent, testing data - 25 percent).</a:t>
            </a:r>
            <a:endParaRPr lang="it-IT" dirty="0"/>
          </a:p>
          <a:p>
            <a:endParaRPr lang="it-IT" dirty="0"/>
          </a:p>
          <a:p>
            <a:r>
              <a:rPr lang="en-US" dirty="0"/>
              <a:t>Two parts in statistical methodology. </a:t>
            </a:r>
            <a:endParaRPr lang="en-US" dirty="0"/>
          </a:p>
          <a:p>
            <a:endParaRPr lang="en-US" dirty="0"/>
          </a:p>
          <a:p>
            <a:r>
              <a:rPr lang="en-US" dirty="0"/>
              <a:t>Machine learning models should be developed on </a:t>
            </a:r>
            <a:r>
              <a:rPr lang="en-US" b="1" dirty="0">
                <a:solidFill>
                  <a:srgbClr val="C00000"/>
                </a:solidFill>
              </a:rPr>
              <a:t>training data</a:t>
            </a:r>
            <a:r>
              <a:rPr lang="en-US" dirty="0"/>
              <a:t>, and its </a:t>
            </a:r>
            <a:r>
              <a:rPr lang="en-US" b="1" i="1" dirty="0" err="1">
                <a:solidFill>
                  <a:srgbClr val="FF0000"/>
                </a:solidFill>
              </a:rPr>
              <a:t>hyperparameters</a:t>
            </a:r>
            <a:r>
              <a:rPr lang="en-US" dirty="0"/>
              <a:t> should be tuned based on </a:t>
            </a:r>
            <a:r>
              <a:rPr lang="en-US" b="1" dirty="0">
                <a:solidFill>
                  <a:srgbClr val="C00000"/>
                </a:solidFill>
              </a:rPr>
              <a:t>validation data </a:t>
            </a:r>
            <a:r>
              <a:rPr lang="en-US" dirty="0"/>
              <a:t>to ensure the two-point validation equivalence; </a:t>
            </a:r>
            <a:endParaRPr lang="en-US" dirty="0"/>
          </a:p>
          <a:p>
            <a:pPr marL="0" indent="0">
              <a:buNone/>
            </a:pPr>
            <a:endParaRPr lang="en-US" dirty="0"/>
          </a:p>
          <a:p>
            <a:r>
              <a:rPr lang="en-US" dirty="0"/>
              <a:t>The </a:t>
            </a:r>
            <a:r>
              <a:rPr lang="en-US" b="1" i="1" dirty="0"/>
              <a:t>robustness of models </a:t>
            </a:r>
            <a:r>
              <a:rPr lang="en-US" dirty="0"/>
              <a:t>is ensured without diagnostics performed at an individual variable </a:t>
            </a:r>
            <a:r>
              <a:rPr lang="en-US" dirty="0" err="1"/>
              <a:t>leve</a:t>
            </a:r>
            <a:r>
              <a:rPr lang="en-US" dirty="0"/>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25955</Words>
  <Application>WPS Presentation</Application>
  <PresentationFormat>Widescreen</PresentationFormat>
  <Paragraphs>598</Paragraphs>
  <Slides>89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89</vt:i4>
      </vt:variant>
    </vt:vector>
  </HeadingPairs>
  <TitlesOfParts>
    <vt:vector size="105" baseType="lpstr">
      <vt:lpstr>Arial</vt:lpstr>
      <vt:lpstr>SimSun</vt:lpstr>
      <vt:lpstr>Wingdings</vt:lpstr>
      <vt:lpstr>Azonix</vt:lpstr>
      <vt:lpstr>苹方-简</vt:lpstr>
      <vt:lpstr>Bahnschrift Light</vt:lpstr>
      <vt:lpstr>Arial Narrow</vt:lpstr>
      <vt:lpstr>Times New Roman</vt:lpstr>
      <vt:lpstr>Calibri Light</vt:lpstr>
      <vt:lpstr>Helvetica Neue</vt:lpstr>
      <vt:lpstr>微软雅黑</vt:lpstr>
      <vt:lpstr>汉仪旗黑</vt:lpstr>
      <vt:lpstr>Arial Unicode MS</vt:lpstr>
      <vt:lpstr>Calibri</vt:lpstr>
      <vt:lpstr>宋体-简</vt:lpstr>
      <vt:lpstr>Office Theme</vt:lpstr>
      <vt:lpstr>UNIT-2</vt:lpstr>
      <vt:lpstr>Comparison between regression and machine learning models </vt:lpstr>
      <vt:lpstr>Comparison between regression and machine learning models </vt:lpstr>
      <vt:lpstr>Comparison between regression and machine learning models </vt:lpstr>
      <vt:lpstr>Comparison between regression and machine learning models </vt:lpstr>
      <vt:lpstr>Compensating factors in machine learning models</vt:lpstr>
      <vt:lpstr>Compensating factors in machine learning models</vt:lpstr>
      <vt:lpstr>Compensating factors in machine learning models</vt:lpstr>
      <vt:lpstr>Compensating factors in machine learning models</vt:lpstr>
      <vt:lpstr>Compensating factors in machine learning models</vt:lpstr>
      <vt:lpstr>Assumptions of Linear Regression</vt:lpstr>
      <vt:lpstr>a.) The dependent variable should be a linear combination of           independent variables</vt:lpstr>
      <vt:lpstr>a.) The dependent variable should be a linear combination of           independent variables</vt:lpstr>
      <vt:lpstr>b.) No autocorrelation in error terms:</vt:lpstr>
      <vt:lpstr>c.) Error should have zero mean and be normally distributed:</vt:lpstr>
      <vt:lpstr>c.) Error should have zero mean and be normally distributed:</vt:lpstr>
      <vt:lpstr>d. No or little multi-collinearity</vt:lpstr>
      <vt:lpstr>e. Errors should be homoscedastic</vt:lpstr>
      <vt:lpstr>e. Errors should be homoscedastic</vt:lpstr>
      <vt:lpstr>Steps applied in Linear Regression Modeling</vt:lpstr>
      <vt:lpstr>Example of simple linear regression from first principles</vt:lpstr>
      <vt:lpstr>Machine Learning Models- Ridge and Lasso Regression </vt:lpstr>
      <vt:lpstr>Ridge Regression</vt:lpstr>
      <vt:lpstr>Ridge Regression</vt:lpstr>
      <vt:lpstr>Ridge Regression</vt:lpstr>
      <vt:lpstr>Ridge Regression</vt:lpstr>
      <vt:lpstr>Lagrangian 2D and 3D Formats </vt:lpstr>
      <vt:lpstr>Implementation of Ridge Regression Model</vt:lpstr>
      <vt:lpstr>Implementation of Ridge Regression Model</vt:lpstr>
      <vt:lpstr>Implementation of Ridge Regression Model</vt:lpstr>
      <vt:lpstr>Implementation of Ridge Regression Model</vt:lpstr>
      <vt:lpstr>Implementation of Ridge Regression Model</vt:lpstr>
      <vt:lpstr>Ridge Regression</vt:lpstr>
      <vt:lpstr>Lasso Regression: </vt:lpstr>
      <vt:lpstr>Implementation of Lasso Regression</vt:lpstr>
      <vt:lpstr>Output: The value of MSE error and the dataframe with Lasso coefficients. </vt:lpstr>
      <vt:lpstr>Implementation of Lasso Regression</vt:lpstr>
      <vt:lpstr>Conclusion- Ridge &amp; Lasso Regression</vt:lpstr>
      <vt:lpstr>Logistic Regression Vs Random Forest</vt:lpstr>
      <vt:lpstr>Logistic Regression Vs Random Forest</vt:lpstr>
      <vt:lpstr>Logistic Regression Vs Random Forest</vt:lpstr>
      <vt:lpstr>Maximum likelihood Estimation</vt:lpstr>
      <vt:lpstr>Terminology involved in Logistic Regression</vt:lpstr>
      <vt:lpstr>a.) Information value : </vt:lpstr>
      <vt:lpstr>a.) Information value : </vt:lpstr>
      <vt:lpstr>b.) Akaike information criteria (AIC):</vt:lpstr>
      <vt:lpstr>c.) Receiver operating characteristic (ROC) curve</vt:lpstr>
      <vt:lpstr>To visualize the confusion matrix</vt:lpstr>
      <vt:lpstr>To visualize the confusion matrix</vt:lpstr>
      <vt:lpstr>ROC - Curve</vt:lpstr>
      <vt:lpstr>Rank ordering:</vt:lpstr>
      <vt:lpstr>Concordance/c-statistic</vt:lpstr>
      <vt:lpstr>Concordance/c-statistic</vt:lpstr>
      <vt:lpstr>complete Cartesian product has been calculated</vt:lpstr>
      <vt:lpstr>complete Cartesian product has been calculated</vt:lpstr>
      <vt:lpstr>C-statistic:</vt:lpstr>
      <vt:lpstr>Divergence:</vt:lpstr>
      <vt:lpstr>K-S statistic:</vt:lpstr>
      <vt:lpstr>Population stability index (PSI):</vt:lpstr>
      <vt:lpstr>Applying steps in logistic regression modeling </vt:lpstr>
      <vt:lpstr>Random forest</vt:lpstr>
      <vt:lpstr>Random Forest</vt:lpstr>
      <vt:lpstr>Random Forest</vt:lpstr>
      <vt:lpstr>Random Forest</vt:lpstr>
      <vt:lpstr>PowerPoint 演示文稿</vt:lpstr>
      <vt:lpstr>Bagging </vt:lpstr>
      <vt:lpstr>Bagging</vt:lpstr>
      <vt:lpstr>PowerPoint 演示文稿</vt:lpstr>
      <vt:lpstr>Steps involved in random forest algorithm:</vt:lpstr>
      <vt:lpstr>PowerPoint 演示文稿</vt:lpstr>
      <vt:lpstr>PowerPoint 演示文稿</vt:lpstr>
      <vt:lpstr>Important Features of Random Forest </vt:lpstr>
      <vt:lpstr>PowerPoint 演示文稿</vt:lpstr>
      <vt:lpstr>Decision Trees - Use Cases </vt:lpstr>
      <vt:lpstr>Advantages of Random Forest Algorithm</vt:lpstr>
      <vt:lpstr>Disadvantages of Random Forest Algorithm</vt:lpstr>
      <vt:lpstr>Comparison of logistic regression with random forest</vt:lpstr>
      <vt:lpstr>Grid search on random forest</vt:lpstr>
      <vt:lpstr>Grid search on random forest</vt:lpstr>
      <vt:lpstr>Grid search on random forest</vt:lpstr>
      <vt:lpstr>Grid search on random forest</vt:lpstr>
      <vt:lpstr>Grid search on random forest</vt:lpstr>
      <vt:lpstr>Grid search on random forest</vt:lpstr>
      <vt:lpstr>Grid search on random forest</vt:lpstr>
      <vt:lpstr>Variable importance plot</vt:lpstr>
      <vt:lpstr>Variable importance plot</vt:lpstr>
      <vt:lpstr>PowerPoint 演示文稿</vt:lpstr>
      <vt:lpstr>Comparison of logistic regression with random forest</vt:lpstr>
      <vt:lpstr>Comparison of logistic regression with random forest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UNIT-2</dc:title>
  <dc:creator>admin</dc:creator>
  <cp:lastModifiedBy>divyam</cp:lastModifiedBy>
  <cp:revision>212</cp:revision>
  <dcterms:created xsi:type="dcterms:W3CDTF">2022-10-13T19:40:43Z</dcterms:created>
  <dcterms:modified xsi:type="dcterms:W3CDTF">2022-10-13T19:40:43Z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